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notesMasterIdLst>
    <p:notesMasterId r:id="rId143"/>
  </p:notesMasterIdLst>
  <p:handoutMasterIdLst>
    <p:handoutMasterId r:id="rId144"/>
  </p:handoutMasterIdLst>
  <p:sldIdLst>
    <p:sldId id="653" r:id="rId2"/>
    <p:sldId id="1927" r:id="rId3"/>
    <p:sldId id="1005" r:id="rId4"/>
    <p:sldId id="1662" r:id="rId5"/>
    <p:sldId id="1663" r:id="rId6"/>
    <p:sldId id="1667" r:id="rId7"/>
    <p:sldId id="1673" r:id="rId8"/>
    <p:sldId id="1930" r:id="rId9"/>
    <p:sldId id="1668" r:id="rId10"/>
    <p:sldId id="1931" r:id="rId11"/>
    <p:sldId id="1669" r:id="rId12"/>
    <p:sldId id="1670" r:id="rId13"/>
    <p:sldId id="1674" r:id="rId14"/>
    <p:sldId id="1932" r:id="rId15"/>
    <p:sldId id="1933" r:id="rId16"/>
    <p:sldId id="1934" r:id="rId17"/>
    <p:sldId id="1935" r:id="rId18"/>
    <p:sldId id="1936" r:id="rId19"/>
    <p:sldId id="1937" r:id="rId20"/>
    <p:sldId id="1938" r:id="rId21"/>
    <p:sldId id="1939" r:id="rId22"/>
    <p:sldId id="1940" r:id="rId23"/>
    <p:sldId id="1941" r:id="rId24"/>
    <p:sldId id="1942" r:id="rId25"/>
    <p:sldId id="1943" r:id="rId26"/>
    <p:sldId id="1944" r:id="rId27"/>
    <p:sldId id="1945" r:id="rId28"/>
    <p:sldId id="1946" r:id="rId29"/>
    <p:sldId id="1947" r:id="rId30"/>
    <p:sldId id="1948" r:id="rId31"/>
    <p:sldId id="1949" r:id="rId32"/>
    <p:sldId id="1950" r:id="rId33"/>
    <p:sldId id="1951" r:id="rId34"/>
    <p:sldId id="1952" r:id="rId35"/>
    <p:sldId id="1953" r:id="rId36"/>
    <p:sldId id="1954" r:id="rId37"/>
    <p:sldId id="1955" r:id="rId38"/>
    <p:sldId id="1956" r:id="rId39"/>
    <p:sldId id="1957" r:id="rId40"/>
    <p:sldId id="1958" r:id="rId41"/>
    <p:sldId id="1959" r:id="rId42"/>
    <p:sldId id="1960" r:id="rId43"/>
    <p:sldId id="1961" r:id="rId44"/>
    <p:sldId id="1962" r:id="rId45"/>
    <p:sldId id="1963" r:id="rId46"/>
    <p:sldId id="1964" r:id="rId47"/>
    <p:sldId id="1965" r:id="rId48"/>
    <p:sldId id="1966" r:id="rId49"/>
    <p:sldId id="1967" r:id="rId50"/>
    <p:sldId id="1968" r:id="rId51"/>
    <p:sldId id="1969" r:id="rId52"/>
    <p:sldId id="1970" r:id="rId53"/>
    <p:sldId id="1971" r:id="rId54"/>
    <p:sldId id="1972" r:id="rId55"/>
    <p:sldId id="1973" r:id="rId56"/>
    <p:sldId id="1974" r:id="rId57"/>
    <p:sldId id="1975" r:id="rId58"/>
    <p:sldId id="1976" r:id="rId59"/>
    <p:sldId id="1977" r:id="rId60"/>
    <p:sldId id="1978" r:id="rId61"/>
    <p:sldId id="1979" r:id="rId62"/>
    <p:sldId id="1980" r:id="rId63"/>
    <p:sldId id="1981" r:id="rId64"/>
    <p:sldId id="1982" r:id="rId65"/>
    <p:sldId id="1983" r:id="rId66"/>
    <p:sldId id="1984" r:id="rId67"/>
    <p:sldId id="1985" r:id="rId68"/>
    <p:sldId id="1986" r:id="rId69"/>
    <p:sldId id="1987" r:id="rId70"/>
    <p:sldId id="1988" r:id="rId71"/>
    <p:sldId id="1989" r:id="rId72"/>
    <p:sldId id="1990" r:id="rId73"/>
    <p:sldId id="1991" r:id="rId74"/>
    <p:sldId id="1992" r:id="rId75"/>
    <p:sldId id="1993" r:id="rId76"/>
    <p:sldId id="1994" r:id="rId77"/>
    <p:sldId id="1995" r:id="rId78"/>
    <p:sldId id="1996" r:id="rId79"/>
    <p:sldId id="1997" r:id="rId80"/>
    <p:sldId id="1998" r:id="rId81"/>
    <p:sldId id="1999" r:id="rId82"/>
    <p:sldId id="2000" r:id="rId83"/>
    <p:sldId id="2001" r:id="rId84"/>
    <p:sldId id="2002" r:id="rId85"/>
    <p:sldId id="2003" r:id="rId86"/>
    <p:sldId id="2004" r:id="rId87"/>
    <p:sldId id="2005" r:id="rId88"/>
    <p:sldId id="2006" r:id="rId89"/>
    <p:sldId id="2007" r:id="rId90"/>
    <p:sldId id="2008" r:id="rId91"/>
    <p:sldId id="2009" r:id="rId92"/>
    <p:sldId id="2010" r:id="rId93"/>
    <p:sldId id="2011" r:id="rId94"/>
    <p:sldId id="2012" r:id="rId95"/>
    <p:sldId id="2013" r:id="rId96"/>
    <p:sldId id="2014" r:id="rId97"/>
    <p:sldId id="2015" r:id="rId98"/>
    <p:sldId id="2016" r:id="rId99"/>
    <p:sldId id="2017" r:id="rId100"/>
    <p:sldId id="2018" r:id="rId101"/>
    <p:sldId id="2019" r:id="rId102"/>
    <p:sldId id="2020" r:id="rId103"/>
    <p:sldId id="2021" r:id="rId104"/>
    <p:sldId id="2022" r:id="rId105"/>
    <p:sldId id="2023" r:id="rId106"/>
    <p:sldId id="2024" r:id="rId107"/>
    <p:sldId id="2025" r:id="rId108"/>
    <p:sldId id="2026" r:id="rId109"/>
    <p:sldId id="2027" r:id="rId110"/>
    <p:sldId id="2028" r:id="rId111"/>
    <p:sldId id="2029" r:id="rId112"/>
    <p:sldId id="2030" r:id="rId113"/>
    <p:sldId id="2031" r:id="rId114"/>
    <p:sldId id="2032" r:id="rId115"/>
    <p:sldId id="2033" r:id="rId116"/>
    <p:sldId id="2034" r:id="rId117"/>
    <p:sldId id="2035" r:id="rId118"/>
    <p:sldId id="2036" r:id="rId119"/>
    <p:sldId id="2037" r:id="rId120"/>
    <p:sldId id="2038" r:id="rId121"/>
    <p:sldId id="2039" r:id="rId122"/>
    <p:sldId id="2040" r:id="rId123"/>
    <p:sldId id="2041" r:id="rId124"/>
    <p:sldId id="2042" r:id="rId125"/>
    <p:sldId id="2043" r:id="rId126"/>
    <p:sldId id="2044" r:id="rId127"/>
    <p:sldId id="2045" r:id="rId128"/>
    <p:sldId id="2046" r:id="rId129"/>
    <p:sldId id="2047" r:id="rId130"/>
    <p:sldId id="2048" r:id="rId131"/>
    <p:sldId id="2049" r:id="rId132"/>
    <p:sldId id="2050" r:id="rId133"/>
    <p:sldId id="2051" r:id="rId134"/>
    <p:sldId id="2052" r:id="rId135"/>
    <p:sldId id="2053" r:id="rId136"/>
    <p:sldId id="2054" r:id="rId137"/>
    <p:sldId id="2055" r:id="rId138"/>
    <p:sldId id="2056" r:id="rId139"/>
    <p:sldId id="2057" r:id="rId140"/>
    <p:sldId id="2058" r:id="rId141"/>
    <p:sldId id="2059" r:id="rId142"/>
  </p:sldIdLst>
  <p:sldSz cx="9144000" cy="6858000" type="screen4x3"/>
  <p:notesSz cx="7010400" cy="9296400"/>
  <p:custDataLst>
    <p:tags r:id="rId145"/>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hapter 1 Providing Safe Food" id="{F774E4B1-9C02-9C4B-8A31-517192454CC6}">
          <p14:sldIdLst>
            <p14:sldId id="653"/>
            <p14:sldId id="1927"/>
            <p14:sldId id="1005"/>
            <p14:sldId id="1662"/>
            <p14:sldId id="1663"/>
            <p14:sldId id="1667"/>
            <p14:sldId id="1673"/>
            <p14:sldId id="1930"/>
            <p14:sldId id="1668"/>
            <p14:sldId id="1931"/>
            <p14:sldId id="1669"/>
            <p14:sldId id="1670"/>
            <p14:sldId id="1674"/>
            <p14:sldId id="1932"/>
            <p14:sldId id="1933"/>
            <p14:sldId id="1934"/>
            <p14:sldId id="1935"/>
            <p14:sldId id="1936"/>
            <p14:sldId id="1937"/>
            <p14:sldId id="1938"/>
            <p14:sldId id="1939"/>
            <p14:sldId id="1940"/>
            <p14:sldId id="1941"/>
            <p14:sldId id="1942"/>
            <p14:sldId id="1943"/>
            <p14:sldId id="1944"/>
            <p14:sldId id="1945"/>
            <p14:sldId id="1946"/>
            <p14:sldId id="1947"/>
            <p14:sldId id="1948"/>
            <p14:sldId id="1949"/>
            <p14:sldId id="1950"/>
            <p14:sldId id="1951"/>
            <p14:sldId id="1952"/>
            <p14:sldId id="1953"/>
            <p14:sldId id="1954"/>
            <p14:sldId id="1955"/>
            <p14:sldId id="1956"/>
            <p14:sldId id="1957"/>
            <p14:sldId id="1958"/>
            <p14:sldId id="1959"/>
            <p14:sldId id="1960"/>
            <p14:sldId id="1961"/>
            <p14:sldId id="1962"/>
            <p14:sldId id="1963"/>
            <p14:sldId id="1964"/>
            <p14:sldId id="1965"/>
            <p14:sldId id="1966"/>
            <p14:sldId id="1967"/>
            <p14:sldId id="1968"/>
            <p14:sldId id="1969"/>
            <p14:sldId id="1970"/>
            <p14:sldId id="1971"/>
            <p14:sldId id="1972"/>
            <p14:sldId id="1973"/>
            <p14:sldId id="1974"/>
            <p14:sldId id="1975"/>
            <p14:sldId id="1976"/>
            <p14:sldId id="1977"/>
            <p14:sldId id="1978"/>
            <p14:sldId id="1979"/>
            <p14:sldId id="1980"/>
            <p14:sldId id="1981"/>
            <p14:sldId id="1982"/>
            <p14:sldId id="1983"/>
            <p14:sldId id="1984"/>
            <p14:sldId id="1985"/>
            <p14:sldId id="1986"/>
            <p14:sldId id="1987"/>
            <p14:sldId id="1988"/>
            <p14:sldId id="1989"/>
            <p14:sldId id="1990"/>
            <p14:sldId id="1991"/>
            <p14:sldId id="1992"/>
            <p14:sldId id="1993"/>
            <p14:sldId id="1994"/>
            <p14:sldId id="1995"/>
            <p14:sldId id="1996"/>
            <p14:sldId id="1997"/>
            <p14:sldId id="1998"/>
            <p14:sldId id="1999"/>
            <p14:sldId id="2000"/>
            <p14:sldId id="2001"/>
            <p14:sldId id="2002"/>
            <p14:sldId id="2003"/>
            <p14:sldId id="2004"/>
            <p14:sldId id="2005"/>
            <p14:sldId id="2006"/>
            <p14:sldId id="2007"/>
            <p14:sldId id="2008"/>
            <p14:sldId id="2009"/>
            <p14:sldId id="2010"/>
            <p14:sldId id="2011"/>
            <p14:sldId id="2012"/>
            <p14:sldId id="2013"/>
            <p14:sldId id="2014"/>
            <p14:sldId id="2015"/>
            <p14:sldId id="2016"/>
            <p14:sldId id="2017"/>
            <p14:sldId id="2018"/>
            <p14:sldId id="2019"/>
            <p14:sldId id="2020"/>
            <p14:sldId id="2021"/>
            <p14:sldId id="2022"/>
            <p14:sldId id="2023"/>
            <p14:sldId id="2024"/>
            <p14:sldId id="2025"/>
            <p14:sldId id="2026"/>
            <p14:sldId id="2027"/>
            <p14:sldId id="2028"/>
            <p14:sldId id="2029"/>
            <p14:sldId id="2030"/>
            <p14:sldId id="2031"/>
            <p14:sldId id="2032"/>
            <p14:sldId id="2033"/>
            <p14:sldId id="2034"/>
            <p14:sldId id="2035"/>
            <p14:sldId id="2036"/>
            <p14:sldId id="2037"/>
            <p14:sldId id="2038"/>
            <p14:sldId id="2039"/>
            <p14:sldId id="2040"/>
            <p14:sldId id="2041"/>
            <p14:sldId id="2042"/>
            <p14:sldId id="2043"/>
            <p14:sldId id="2044"/>
            <p14:sldId id="2045"/>
            <p14:sldId id="2046"/>
            <p14:sldId id="2047"/>
            <p14:sldId id="2048"/>
            <p14:sldId id="2049"/>
            <p14:sldId id="2050"/>
            <p14:sldId id="2051"/>
            <p14:sldId id="2052"/>
            <p14:sldId id="2053"/>
            <p14:sldId id="2054"/>
            <p14:sldId id="2055"/>
            <p14:sldId id="2056"/>
            <p14:sldId id="2057"/>
            <p14:sldId id="2058"/>
            <p14:sldId id="20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CC0000"/>
    <a:srgbClr val="D6ECEE"/>
    <a:srgbClr val="EAEAEA"/>
    <a:srgbClr val="FFFFFF"/>
    <a:srgbClr val="5F5F5F"/>
    <a:srgbClr val="333333"/>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autoAdjust="0"/>
    <p:restoredTop sz="95742" autoAdjust="0"/>
  </p:normalViewPr>
  <p:slideViewPr>
    <p:cSldViewPr snapToGrid="0">
      <p:cViewPr varScale="1">
        <p:scale>
          <a:sx n="108" d="100"/>
          <a:sy n="108" d="100"/>
        </p:scale>
        <p:origin x="-822" y="-78"/>
      </p:cViewPr>
      <p:guideLst>
        <p:guide orient="horz" pos="192"/>
        <p:guide orient="horz" pos="716"/>
        <p:guide orient="horz" pos="100"/>
        <p:guide orient="horz" pos="1765"/>
        <p:guide orient="horz" pos="2678"/>
        <p:guide orient="horz" pos="783"/>
        <p:guide orient="horz" pos="1293"/>
        <p:guide orient="horz" pos="2256"/>
        <p:guide pos="5364"/>
        <p:guide pos="4855"/>
        <p:guide pos="2807"/>
        <p:guide pos="2264"/>
        <p:guide pos="3502"/>
        <p:guide pos="3649"/>
        <p:guide pos="2122"/>
        <p:guide pos="312"/>
        <p:guide pos="2948"/>
        <p:guide pos="244"/>
        <p:guide pos="892"/>
        <p:guide pos="5433"/>
      </p:guideLst>
    </p:cSldViewPr>
  </p:slideViewPr>
  <p:outlineViewPr>
    <p:cViewPr>
      <p:scale>
        <a:sx n="33" d="100"/>
        <a:sy n="33" d="100"/>
      </p:scale>
      <p:origin x="0" y="4136"/>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00" d="100"/>
        <a:sy n="100" d="100"/>
      </p:scale>
      <p:origin x="0" y="8658"/>
    </p:cViewPr>
  </p:sorterViewPr>
  <p:notesViewPr>
    <p:cSldViewPr>
      <p:cViewPr>
        <p:scale>
          <a:sx n="75" d="100"/>
          <a:sy n="75" d="100"/>
        </p:scale>
        <p:origin x="-2988" y="-348"/>
      </p:cViewPr>
      <p:guideLst>
        <p:guide orient="horz" pos="2856"/>
        <p:guide pos="624"/>
      </p:guideLst>
    </p:cSldViewPr>
  </p:notesViewPr>
  <p:gridSpacing cx="114300" cy="1143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_rels/viewProps.xml.rels><?xml version="1.0" encoding="UTF-8" standalone="yes"?>
<Relationships xmlns="http://schemas.openxmlformats.org/package/2006/relationships"><Relationship Id="rId8" Type="http://schemas.openxmlformats.org/officeDocument/2006/relationships/slide" Target="slides/slide137.xml"/><Relationship Id="rId3" Type="http://schemas.openxmlformats.org/officeDocument/2006/relationships/slide" Target="slides/slide79.xml"/><Relationship Id="rId7" Type="http://schemas.openxmlformats.org/officeDocument/2006/relationships/slide" Target="slides/slide131.xml"/><Relationship Id="rId2" Type="http://schemas.openxmlformats.org/officeDocument/2006/relationships/slide" Target="slides/slide42.xml"/><Relationship Id="rId1" Type="http://schemas.openxmlformats.org/officeDocument/2006/relationships/slide" Target="slides/slide5.xml"/><Relationship Id="rId6" Type="http://schemas.openxmlformats.org/officeDocument/2006/relationships/slide" Target="slides/slide126.xml"/><Relationship Id="rId5" Type="http://schemas.openxmlformats.org/officeDocument/2006/relationships/slide" Target="slides/slide94.xml"/><Relationship Id="rId4" Type="http://schemas.openxmlformats.org/officeDocument/2006/relationships/slide" Target="slides/slide9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847C7A5-2CC3-F54B-A217-D07ADA2B9AFD}" type="slidenum">
              <a:rPr lang="en-US" sz="1200" b="0" smtClean="0">
                <a:solidFill>
                  <a:schemeClr val="tx1"/>
                </a:solidFill>
              </a:rPr>
              <a:pPr eaLnBrk="1" hangingPunct="1">
                <a:defRPr/>
              </a:pPr>
              <a:t>1</a:t>
            </a:fld>
            <a:endParaRPr lang="en-US" sz="1200" b="0" dirty="0" smtClean="0">
              <a:solidFill>
                <a:schemeClr val="tx1"/>
              </a:solidFill>
            </a:endParaRPr>
          </a:p>
        </p:txBody>
      </p:sp>
      <p:sp>
        <p:nvSpPr>
          <p:cNvPr id="291843" name="Rectangle 2"/>
          <p:cNvSpPr>
            <a:spLocks noGrp="1" noRot="1" noChangeAspect="1" noChangeArrowheads="1" noTextEdit="1"/>
          </p:cNvSpPr>
          <p:nvPr>
            <p:ph type="sldImg"/>
          </p:nvPr>
        </p:nvSpPr>
        <p:spPr>
          <a:xfrm>
            <a:off x="1182688" y="696913"/>
            <a:ext cx="4648200" cy="3486150"/>
          </a:xfrm>
          <a:ln/>
        </p:spPr>
      </p:sp>
      <p:sp>
        <p:nvSpPr>
          <p:cNvPr id="291844"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CB17602-3C6D-A94E-9C70-79A4888EDDCB}"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313347" name="Rectangle 2"/>
          <p:cNvSpPr>
            <a:spLocks noGrp="1" noRot="1" noChangeAspect="1" noChangeArrowheads="1" noTextEdit="1"/>
          </p:cNvSpPr>
          <p:nvPr>
            <p:ph type="sldImg"/>
          </p:nvPr>
        </p:nvSpPr>
        <p:spPr>
          <a:xfrm>
            <a:off x="1181100" y="698500"/>
            <a:ext cx="4648200" cy="3486150"/>
          </a:xfrm>
          <a:ln/>
        </p:spPr>
      </p:sp>
      <p:sp>
        <p:nvSpPr>
          <p:cNvPr id="313348" name="Rectangle 3"/>
          <p:cNvSpPr>
            <a:spLocks noGrp="1" noChangeArrowheads="1"/>
          </p:cNvSpPr>
          <p:nvPr>
            <p:ph type="body" idx="1"/>
          </p:nvPr>
        </p:nvSpPr>
        <p:spPr>
          <a:xfrm>
            <a:off x="876300" y="4470400"/>
            <a:ext cx="5143500" cy="4292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dirty="0">
                <a:latin typeface="Times New Roman" charset="0"/>
                <a:cs typeface="Times New Roman" charset="0"/>
              </a:rPr>
              <a:t>Instructor </a:t>
            </a:r>
            <a:r>
              <a:rPr lang="en-US" b="1" dirty="0" smtClean="0">
                <a:latin typeface="Times New Roman" charset="0"/>
                <a:cs typeface="Times New Roman" charset="0"/>
              </a:rPr>
              <a:t>Notes</a:t>
            </a:r>
            <a:endParaRPr lang="en-US" b="1" dirty="0">
              <a:latin typeface="Times New Roman" charset="0"/>
              <a:cs typeface="Times New Roman" charset="0"/>
            </a:endParaRPr>
          </a:p>
          <a:p>
            <a:pPr marL="114300" indent="-114300" eaLnBrk="1" hangingPunct="1">
              <a:spcBef>
                <a:spcPct val="50000"/>
              </a:spcBef>
              <a:buSzPct val="80000"/>
              <a:buFontTx/>
              <a:buChar char="•"/>
              <a:defRPr/>
            </a:pPr>
            <a:r>
              <a:rPr lang="en-US" dirty="0">
                <a:latin typeface="Times New Roman" charset="0"/>
                <a:cs typeface="Times New Roman" charset="0"/>
              </a:rPr>
              <a:t>Elderly people are at high risk </a:t>
            </a:r>
            <a:r>
              <a:rPr lang="en-US" dirty="0" smtClean="0">
                <a:latin typeface="Times New Roman" charset="0"/>
                <a:cs typeface="Times New Roman" charset="0"/>
              </a:rPr>
              <a:t>because</a:t>
            </a:r>
            <a:r>
              <a:rPr lang="en-US" baseline="0" dirty="0" smtClean="0">
                <a:latin typeface="Times New Roman" charset="0"/>
                <a:cs typeface="Times New Roman" charset="0"/>
              </a:rPr>
              <a:t> </a:t>
            </a:r>
            <a:r>
              <a:rPr lang="en-US" dirty="0" smtClean="0">
                <a:latin typeface="Times New Roman" charset="0"/>
                <a:cs typeface="Times New Roman" charset="0"/>
              </a:rPr>
              <a:t>their </a:t>
            </a:r>
            <a:r>
              <a:rPr lang="en-US" dirty="0">
                <a:latin typeface="Times New Roman" charset="0"/>
                <a:cs typeface="Times New Roman" charset="0"/>
              </a:rPr>
              <a:t>immune systems have weakened with age.</a:t>
            </a:r>
          </a:p>
          <a:p>
            <a:pPr marL="114300" indent="-114300" eaLnBrk="1" hangingPunct="1">
              <a:spcBef>
                <a:spcPct val="50000"/>
              </a:spcBef>
              <a:buSzPct val="80000"/>
              <a:buFontTx/>
              <a:buChar char="•"/>
              <a:defRPr/>
            </a:pPr>
            <a:r>
              <a:rPr lang="en-US" dirty="0">
                <a:latin typeface="Times New Roman" charset="0"/>
                <a:cs typeface="Times New Roman" charset="0"/>
              </a:rPr>
              <a:t>Very young children are at high risk because they have not built up strong immune systems.</a:t>
            </a:r>
          </a:p>
          <a:p>
            <a:pPr marL="114300" indent="-114300" eaLnBrk="1" hangingPunct="1">
              <a:spcBef>
                <a:spcPct val="50000"/>
              </a:spcBef>
              <a:buSzPct val="80000"/>
              <a:buFontTx/>
              <a:buChar char="•"/>
              <a:defRPr/>
            </a:pPr>
            <a:r>
              <a:rPr lang="en-US" dirty="0">
                <a:latin typeface="Times New Roman" charset="0"/>
                <a:cs typeface="Times New Roman" charset="0"/>
              </a:rPr>
              <a:t>People with compromised immune systems include: </a:t>
            </a:r>
          </a:p>
          <a:p>
            <a:pPr marL="571500" lvl="1" indent="-114300" eaLnBrk="1" hangingPunct="1">
              <a:spcBef>
                <a:spcPct val="50000"/>
              </a:spcBef>
              <a:buSzPct val="80000"/>
              <a:buFontTx/>
              <a:buChar char="•"/>
              <a:defRPr/>
            </a:pPr>
            <a:r>
              <a:rPr lang="en-US" dirty="0">
                <a:latin typeface="Times New Roman" charset="0"/>
                <a:cs typeface="Times New Roman" charset="0"/>
              </a:rPr>
              <a:t>People with cancer or on chemotherapy </a:t>
            </a:r>
          </a:p>
          <a:p>
            <a:pPr marL="571500" lvl="1" indent="-114300" eaLnBrk="1" hangingPunct="1">
              <a:spcBef>
                <a:spcPct val="50000"/>
              </a:spcBef>
              <a:buSzPct val="80000"/>
              <a:buFontTx/>
              <a:buChar char="•"/>
              <a:defRPr/>
            </a:pPr>
            <a:r>
              <a:rPr lang="en-US" dirty="0">
                <a:latin typeface="Times New Roman" charset="0"/>
                <a:cs typeface="Times New Roman" charset="0"/>
              </a:rPr>
              <a:t>People with HIV/AIDS </a:t>
            </a:r>
          </a:p>
          <a:p>
            <a:pPr marL="571500" lvl="1" indent="-114300" eaLnBrk="1" hangingPunct="1">
              <a:spcBef>
                <a:spcPct val="50000"/>
              </a:spcBef>
              <a:buSzPct val="80000"/>
              <a:buFontTx/>
              <a:buChar char="•"/>
              <a:defRPr/>
            </a:pPr>
            <a:r>
              <a:rPr lang="en-US" dirty="0">
                <a:latin typeface="Times New Roman" charset="0"/>
                <a:cs typeface="Times New Roman" charset="0"/>
              </a:rPr>
              <a:t>Transplant recipients</a:t>
            </a:r>
          </a:p>
          <a:p>
            <a:pPr marL="571500" lvl="1" indent="-114300" eaLnBrk="1" hangingPunct="1">
              <a:spcBef>
                <a:spcPct val="50000"/>
              </a:spcBef>
              <a:buSzPct val="80000"/>
              <a:buFontTx/>
              <a:buChar char="•"/>
              <a:defRPr/>
            </a:pPr>
            <a:r>
              <a:rPr lang="en-US" dirty="0">
                <a:latin typeface="Times New Roman" charset="0"/>
                <a:cs typeface="Times New Roman" charset="0"/>
              </a:rPr>
              <a:t>People taking certain medications</a:t>
            </a:r>
          </a:p>
          <a:p>
            <a:pPr marL="571500" lvl="1" indent="-114300" eaLnBrk="1" hangingPunct="1">
              <a:spcBef>
                <a:spcPct val="50000"/>
              </a:spcBef>
              <a:buSzPct val="80000"/>
              <a:buFontTx/>
              <a:buChar char="•"/>
              <a:defRPr/>
            </a:pPr>
            <a:endParaRPr lang="en-US" dirty="0">
              <a:latin typeface="Times New Roman" charset="0"/>
              <a:cs typeface="Times New Roman" charset="0"/>
            </a:endParaRPr>
          </a:p>
          <a:p>
            <a:pPr marL="114300" indent="-114300" eaLnBrk="1" hangingPunct="1">
              <a:spcBef>
                <a:spcPct val="50000"/>
              </a:spcBef>
              <a:buSzPct val="80000"/>
              <a:defRPr/>
            </a:pPr>
            <a:endParaRPr lang="en-US" dirty="0">
              <a:latin typeface="Times New Roman" charset="0"/>
              <a:cs typeface="Times New Roman"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665A3B7-C214-5744-8413-955F24575648}" type="slidenum">
              <a:rPr lang="en-US" sz="1200" b="0" smtClean="0">
                <a:solidFill>
                  <a:schemeClr val="tx1"/>
                </a:solidFill>
              </a:rPr>
              <a:pPr eaLnBrk="1" hangingPunct="1">
                <a:defRPr/>
              </a:pPr>
              <a:t>100</a:t>
            </a:fld>
            <a:endParaRPr lang="en-US" sz="1200" b="0" dirty="0" smtClean="0">
              <a:solidFill>
                <a:schemeClr val="tx1"/>
              </a:solidFill>
            </a:endParaRPr>
          </a:p>
        </p:txBody>
      </p:sp>
      <p:sp>
        <p:nvSpPr>
          <p:cNvPr id="489475"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6995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457200" lvl="1" indent="0" eaLnBrk="1" hangingPunct="1">
              <a:defRPr/>
            </a:pPr>
            <a:endParaRPr lang="en-US" dirty="0">
              <a:latin typeface="Times New Roman"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E521077-3167-A84A-89DC-6196C967D414}" type="slidenum">
              <a:rPr lang="en-US" sz="1200" b="0" smtClean="0">
                <a:solidFill>
                  <a:schemeClr val="tx1"/>
                </a:solidFill>
              </a:rPr>
              <a:pPr eaLnBrk="1" hangingPunct="1">
                <a:defRPr/>
              </a:pPr>
              <a:t>101</a:t>
            </a:fld>
            <a:endParaRPr lang="en-US" sz="1200" b="0" dirty="0" smtClean="0">
              <a:solidFill>
                <a:schemeClr val="tx1"/>
              </a:solidFill>
            </a:endParaRPr>
          </a:p>
        </p:txBody>
      </p:sp>
      <p:sp>
        <p:nvSpPr>
          <p:cNvPr id="490499" name="Rectangle 2"/>
          <p:cNvSpPr>
            <a:spLocks noGrp="1" noRot="1" noChangeAspect="1" noChangeArrowheads="1" noTextEdit="1"/>
          </p:cNvSpPr>
          <p:nvPr>
            <p:ph type="sldImg"/>
          </p:nvPr>
        </p:nvSpPr>
        <p:spPr>
          <a:ln/>
        </p:spPr>
      </p:sp>
      <p:sp>
        <p:nvSpPr>
          <p:cNvPr id="490500" name="Rectangle 3"/>
          <p:cNvSpPr>
            <a:spLocks noGrp="1" noChangeArrowheads="1"/>
          </p:cNvSpPr>
          <p:nvPr>
            <p:ph type="body" idx="1"/>
          </p:nvPr>
        </p:nvSpPr>
        <p:spPr>
          <a:xfrm>
            <a:off x="876300" y="4468813"/>
            <a:ext cx="5319713" cy="4294187"/>
          </a:xfrm>
        </p:spPr>
        <p:txBody>
          <a:bodyPr lIns="92830" tIns="46415" rIns="92830" bIns="46415"/>
          <a:lstStyle/>
          <a:p>
            <a:pPr marL="114300" indent="-114300" eaLnBrk="1" hangingPunct="1">
              <a:defRPr/>
            </a:pPr>
            <a:r>
              <a:rPr lang="en-US" b="1" dirty="0" smtClean="0">
                <a:ea typeface="+mn-ea"/>
                <a:cs typeface="+mn-cs"/>
              </a:rPr>
              <a:t>Instructor Notes</a:t>
            </a:r>
          </a:p>
          <a:p>
            <a:pPr>
              <a:buFont typeface="Arial" pitchFamily="34" charset="0"/>
              <a:buChar char="•"/>
              <a:defRPr/>
            </a:pPr>
            <a:r>
              <a:rPr lang="en-US" dirty="0" smtClean="0">
                <a:ea typeface="+mn-ea"/>
                <a:cs typeface="+mn-cs"/>
              </a:rPr>
              <a:t>Bulk unpackaged food, such as bakery products and unpackaged food portioned for customers, does not need to be labeled if it meets the conditions identified in the slide. </a:t>
            </a:r>
            <a:endParaRPr lang="en-US" b="1" dirty="0" smtClean="0">
              <a:ea typeface="+mn-ea"/>
              <a:cs typeface="+mn-c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AE160EA-6D70-2844-A251-4F2BF8311EC4}" type="slidenum">
              <a:rPr lang="en-US" sz="1200" b="0" smtClean="0">
                <a:solidFill>
                  <a:schemeClr val="tx1"/>
                </a:solidFill>
              </a:rPr>
              <a:pPr eaLnBrk="1" hangingPunct="1">
                <a:defRPr/>
              </a:pPr>
              <a:t>102</a:t>
            </a:fld>
            <a:endParaRPr lang="en-US" sz="1200" b="0" dirty="0" smtClean="0">
              <a:solidFill>
                <a:schemeClr val="tx1"/>
              </a:solidFill>
            </a:endParaRPr>
          </a:p>
        </p:txBody>
      </p:sp>
      <p:sp>
        <p:nvSpPr>
          <p:cNvPr id="491523" name="Rectangle 2"/>
          <p:cNvSpPr>
            <a:spLocks noGrp="1" noRot="1" noChangeAspect="1" noChangeArrowheads="1" noTextEdit="1"/>
          </p:cNvSpPr>
          <p:nvPr>
            <p:ph type="sldImg"/>
          </p:nvPr>
        </p:nvSpPr>
        <p:spPr>
          <a:xfrm>
            <a:off x="1182688" y="696913"/>
            <a:ext cx="4648200" cy="3486150"/>
          </a:xfrm>
          <a:ln/>
        </p:spPr>
      </p:sp>
      <p:sp>
        <p:nvSpPr>
          <p:cNvPr id="491524"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Delays from the point of preparation to the point of service increase the risk that food will be exposed to contamination or time-temperature abuse. </a:t>
            </a:r>
          </a:p>
          <a:p>
            <a:pPr marL="114300" indent="-114300" eaLnBrk="1" hangingPunct="1">
              <a:buFontTx/>
              <a:buChar char="•"/>
              <a:defRPr/>
            </a:pPr>
            <a:r>
              <a:rPr lang="en-US" dirty="0">
                <a:latin typeface="Times New Roman" charset="0"/>
                <a:cs typeface="+mn-cs"/>
              </a:rPr>
              <a:t>At the service site, use appropriate containers or equipment to hold food at the correct temperature.</a:t>
            </a:r>
          </a:p>
          <a:p>
            <a:pPr marL="114300" indent="-114300" eaLnBrk="1" hangingPunct="1">
              <a:buFontTx/>
              <a:buChar char="•"/>
              <a:defRPr/>
            </a:pPr>
            <a:r>
              <a:rPr lang="en-US" dirty="0">
                <a:latin typeface="Times New Roman" charset="0"/>
                <a:cs typeface="+mn-cs"/>
              </a:rPr>
              <a:t>Check internal food temperatures. If containers or delivery vehicles are not holding food at the correct temperature, reevaluate the length of the delivery route or the efficiency of the equipment being used.</a:t>
            </a: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40DB80-2242-264E-9FF8-24764D7D6DA9}" type="slidenum">
              <a:rPr lang="en-US" sz="1200" b="0" smtClean="0">
                <a:solidFill>
                  <a:schemeClr val="tx1"/>
                </a:solidFill>
              </a:rPr>
              <a:pPr eaLnBrk="1" hangingPunct="1">
                <a:defRPr/>
              </a:pPr>
              <a:t>103</a:t>
            </a:fld>
            <a:endParaRPr lang="en-US" sz="1200" b="0" dirty="0" smtClean="0">
              <a:solidFill>
                <a:schemeClr val="tx1"/>
              </a:solidFill>
            </a:endParaRPr>
          </a:p>
        </p:txBody>
      </p:sp>
      <p:sp>
        <p:nvSpPr>
          <p:cNvPr id="492547" name="Rectangle 2"/>
          <p:cNvSpPr>
            <a:spLocks noGrp="1" noRot="1" noChangeAspect="1" noChangeArrowheads="1" noTextEdit="1"/>
          </p:cNvSpPr>
          <p:nvPr>
            <p:ph type="sldImg"/>
          </p:nvPr>
        </p:nvSpPr>
        <p:spPr>
          <a:xfrm>
            <a:off x="1182688" y="696913"/>
            <a:ext cx="4648200" cy="3486150"/>
          </a:xfrm>
          <a:ln/>
        </p:spPr>
      </p:sp>
      <p:sp>
        <p:nvSpPr>
          <p:cNvPr id="5" name="Rectangle 3"/>
          <p:cNvSpPr>
            <a:spLocks noGrp="1" noChangeArrowheads="1"/>
          </p:cNvSpPr>
          <p:nvPr>
            <p:ph type="body" idx="3"/>
          </p:nvPr>
        </p:nvSpPr>
        <p:spPr>
          <a:xfrm>
            <a:off x="86995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457200" lvl="1" indent="0" eaLnBrk="1" hangingPunct="1">
              <a:defRPr/>
            </a:pPr>
            <a:endParaRPr lang="en-US" dirty="0">
              <a:latin typeface="Times New Roman"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061D3E0-8CAE-5041-BAC7-9976E7C2490A}" type="slidenum">
              <a:rPr lang="en-US" sz="1200" b="0" smtClean="0">
                <a:solidFill>
                  <a:schemeClr val="tx1"/>
                </a:solidFill>
              </a:rPr>
              <a:pPr eaLnBrk="1" hangingPunct="1">
                <a:defRPr/>
              </a:pPr>
              <a:t>104</a:t>
            </a:fld>
            <a:endParaRPr lang="en-US" sz="1200" b="0" dirty="0" smtClean="0">
              <a:solidFill>
                <a:schemeClr val="tx1"/>
              </a:solidFill>
            </a:endParaRPr>
          </a:p>
        </p:txBody>
      </p:sp>
      <p:sp>
        <p:nvSpPr>
          <p:cNvPr id="493571" name="Rectangle 2"/>
          <p:cNvSpPr>
            <a:spLocks noGrp="1" noRot="1" noChangeAspect="1" noChangeArrowheads="1" noTextEdit="1"/>
          </p:cNvSpPr>
          <p:nvPr>
            <p:ph type="sldImg"/>
          </p:nvPr>
        </p:nvSpPr>
        <p:spPr>
          <a:xfrm>
            <a:off x="1182688" y="696913"/>
            <a:ext cx="4648200" cy="3486150"/>
          </a:xfrm>
          <a:ln/>
        </p:spPr>
      </p:sp>
      <p:sp>
        <p:nvSpPr>
          <p:cNvPr id="49357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Handle food prepped and packaged for vending machines with the same care as any other food served to customers. Vending operators should protect food from contamination and time-temperature abuse during transport, delivery, and service. </a:t>
            </a:r>
          </a:p>
          <a:p>
            <a:pPr marL="114300" indent="-114300" eaLnBrk="1" hangingPunct="1">
              <a:buFontTx/>
              <a:buChar char="•"/>
              <a:defRPr/>
            </a:pPr>
            <a:r>
              <a:rPr lang="en-US" dirty="0">
                <a:latin typeface="Times New Roman" charset="0"/>
                <a:cs typeface="+mn-cs"/>
              </a:rPr>
              <a:t>Check product shelf life daily. Products often have a code date, such as an expiration or a use-by date. If the date has expired, throw out the food immediately. Throw out refrigerated food prepped on-site if not sold within seven days of preparation.</a:t>
            </a:r>
          </a:p>
          <a:p>
            <a:pPr marL="114300" indent="-114300" eaLnBrk="1" hangingPunct="1">
              <a:buFontTx/>
              <a:buChar char="•"/>
              <a:defRPr/>
            </a:pPr>
            <a:r>
              <a:rPr lang="en-US" dirty="0">
                <a:latin typeface="Times New Roman" charset="0"/>
                <a:cs typeface="+mn-cs"/>
              </a:rPr>
              <a:t>Keep TCS food at the correct temperature. It should be held at 41°F (5°C) or lower, or at 135°F (57°C) or higher. These machines must have controls that prevent TCS food from being dispensed if the temperature stays in the danger zone for a specified amount of time. This food must be thrown out</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p:cNvSpPr>
            <a:spLocks noGrp="1" noRot="1" noChangeAspect="1" noTextEdit="1"/>
          </p:cNvSpPr>
          <p:nvPr>
            <p:ph type="sldImg"/>
          </p:nvPr>
        </p:nvSpPr>
        <p:spPr>
          <a:ln/>
        </p:spPr>
      </p:sp>
      <p:sp>
        <p:nvSpPr>
          <p:cNvPr id="4945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4945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E3D5C4F-54B8-4E44-9471-9571B6E5A5AD}" type="slidenum">
              <a:rPr lang="en-US" sz="1200" b="0" smtClean="0">
                <a:solidFill>
                  <a:schemeClr val="tx1"/>
                </a:solidFill>
              </a:rPr>
              <a:pPr eaLnBrk="1" hangingPunct="1">
                <a:defRPr/>
              </a:pPr>
              <a:t>105</a:t>
            </a:fld>
            <a:endParaRPr lang="en-US" sz="1200" b="0" dirty="0" smtClean="0">
              <a:solidFill>
                <a:schemeClr val="tx1"/>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19FB44B-D281-1541-AF0C-3E5F7E4BABC7}" type="slidenum">
              <a:rPr lang="en-US" sz="1200" b="0" smtClean="0">
                <a:solidFill>
                  <a:schemeClr val="tx1"/>
                </a:solidFill>
              </a:rPr>
              <a:pPr eaLnBrk="1" hangingPunct="1">
                <a:defRPr/>
              </a:pPr>
              <a:t>106</a:t>
            </a:fld>
            <a:endParaRPr lang="en-US" sz="1200" b="0" dirty="0" smtClean="0">
              <a:solidFill>
                <a:schemeClr val="tx1"/>
              </a:solidFill>
            </a:endParaRPr>
          </a:p>
        </p:txBody>
      </p:sp>
      <p:sp>
        <p:nvSpPr>
          <p:cNvPr id="496643"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6995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457200" lvl="1" indent="0" eaLnBrk="1" hangingPunct="1">
              <a:defRPr/>
            </a:pPr>
            <a:endParaRPr lang="en-US" dirty="0">
              <a:latin typeface="Times New Roman"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F5E8A40-5654-3C42-986F-1C45EE1FF18E}" type="slidenum">
              <a:rPr lang="en-US" sz="1200" b="0" smtClean="0">
                <a:solidFill>
                  <a:schemeClr val="tx1"/>
                </a:solidFill>
              </a:rPr>
              <a:pPr eaLnBrk="1" hangingPunct="1">
                <a:defRPr/>
              </a:pPr>
              <a:t>107</a:t>
            </a:fld>
            <a:endParaRPr lang="en-US" sz="1200" b="0" dirty="0" smtClean="0">
              <a:solidFill>
                <a:schemeClr val="tx1"/>
              </a:solidFill>
            </a:endParaRPr>
          </a:p>
        </p:txBody>
      </p:sp>
      <p:sp>
        <p:nvSpPr>
          <p:cNvPr id="497667" name="Rectangle 2"/>
          <p:cNvSpPr>
            <a:spLocks noGrp="1" noRot="1" noChangeAspect="1" noChangeArrowheads="1" noTextEdit="1"/>
          </p:cNvSpPr>
          <p:nvPr>
            <p:ph type="sldImg"/>
          </p:nvPr>
        </p:nvSpPr>
        <p:spPr>
          <a:xfrm>
            <a:off x="1182688" y="696913"/>
            <a:ext cx="4648200" cy="3486150"/>
          </a:xfrm>
          <a:ln/>
        </p:spPr>
      </p:sp>
      <p:sp>
        <p:nvSpPr>
          <p:cNvPr id="497668"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a:latin typeface="Times New Roman" charset="0"/>
                <a:cs typeface="+mn-cs"/>
              </a:rPr>
              <a:t>Having 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A6ED001-FE92-8543-A8DB-2116DCB7E591}" type="slidenum">
              <a:rPr lang="en-US" sz="1200" b="0" smtClean="0">
                <a:solidFill>
                  <a:schemeClr val="tx1"/>
                </a:solidFill>
              </a:rPr>
              <a:pPr eaLnBrk="1" hangingPunct="1">
                <a:defRPr/>
              </a:pPr>
              <a:t>108</a:t>
            </a:fld>
            <a:endParaRPr lang="en-US" sz="1200" b="0" dirty="0" smtClean="0">
              <a:solidFill>
                <a:schemeClr val="tx1"/>
              </a:solidFill>
            </a:endParaRPr>
          </a:p>
        </p:txBody>
      </p:sp>
      <p:sp>
        <p:nvSpPr>
          <p:cNvPr id="498691" name="Rectangle 2"/>
          <p:cNvSpPr>
            <a:spLocks noGrp="1" noRot="1" noChangeAspect="1" noChangeArrowheads="1" noTextEdit="1"/>
          </p:cNvSpPr>
          <p:nvPr>
            <p:ph type="sldImg"/>
          </p:nvPr>
        </p:nvSpPr>
        <p:spPr>
          <a:xfrm>
            <a:off x="1182688" y="696913"/>
            <a:ext cx="4648200" cy="3486150"/>
          </a:xfrm>
          <a:ln/>
        </p:spPr>
      </p:sp>
      <p:sp>
        <p:nvSpPr>
          <p:cNvPr id="498692"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a:latin typeface="Times New Roman" charset="0"/>
                <a:cs typeface="+mn-cs"/>
              </a:rPr>
              <a:t>Having 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1A0F39-7E45-7E47-8829-BDB4169F6707}" type="slidenum">
              <a:rPr lang="en-US" sz="1200" b="0" smtClean="0">
                <a:solidFill>
                  <a:schemeClr val="tx1"/>
                </a:solidFill>
              </a:rPr>
              <a:pPr eaLnBrk="1" hangingPunct="1">
                <a:defRPr/>
              </a:pPr>
              <a:t>109</a:t>
            </a:fld>
            <a:endParaRPr lang="en-US" sz="1200" b="0" dirty="0" smtClean="0">
              <a:solidFill>
                <a:schemeClr val="tx1"/>
              </a:solidFill>
            </a:endParaRPr>
          </a:p>
        </p:txBody>
      </p:sp>
      <p:sp>
        <p:nvSpPr>
          <p:cNvPr id="499715"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a:xfrm>
            <a:off x="647700" y="4533900"/>
            <a:ext cx="5608638" cy="4183063"/>
          </a:xfrm>
        </p:spPr>
        <p:txBody>
          <a:bodyPr/>
          <a:lstStyle/>
          <a:p>
            <a:r>
              <a:rPr lang="en-US" b="1" dirty="0" smtClean="0"/>
              <a:t>Instructor Notes</a:t>
            </a:r>
          </a:p>
          <a:p>
            <a:pPr eaLnBrk="1" hangingPunct="1">
              <a:buFont typeface="Arial" charset="0"/>
              <a:buChar char="•"/>
            </a:pPr>
            <a:r>
              <a:rPr lang="en-US" dirty="0"/>
              <a:t>There 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Program.</a:t>
            </a:r>
          </a:p>
          <a:p>
            <a:pPr eaLnBrk="1" hangingPunct="1">
              <a:buFont typeface="Arial" charset="0"/>
              <a:buChar char="•"/>
            </a:pPr>
            <a:r>
              <a:rPr lang="en-US" dirty="0" smtClean="0"/>
              <a:t>Monitoring </a:t>
            </a:r>
            <a:r>
              <a:rPr lang="en-US" dirty="0"/>
              <a:t>is critical to the success of active managerial control. Food will be safe if managers monitor critical activities in the operation. </a:t>
            </a:r>
          </a:p>
          <a:p>
            <a:pPr eaLnBrk="1" hangingPunct="1">
              <a:buFont typeface="Arial" charset="0"/>
              <a:buChar char="•"/>
            </a:pPr>
            <a:r>
              <a:rPr lang="en-US" dirty="0" smtClean="0"/>
              <a:t>Managers </a:t>
            </a:r>
            <a:r>
              <a:rPr lang="en-US" dirty="0"/>
              <a:t>must also take the necessary corrective action when required. They must also verify that the actions taken to control the risk factors for foodborne illness are actually working.</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6F74875-4360-AE4A-AD62-455721A0AA44}"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a:t>
            </a:r>
            <a:r>
              <a:rPr lang="en-US" b="1" dirty="0" smtClean="0">
                <a:latin typeface="Times New Roman" charset="0"/>
                <a:cs typeface="Times New Roman" charset="0"/>
              </a:rPr>
              <a:t>Notes</a:t>
            </a:r>
            <a:endParaRPr lang="en-US" b="1" dirty="0">
              <a:solidFill>
                <a:srgbClr val="FF3300"/>
              </a:solidFill>
              <a:latin typeface="Times New Roman" charset="0"/>
              <a:cs typeface="+mn-cs"/>
            </a:endParaRPr>
          </a:p>
          <a:p>
            <a:pPr eaLnBrk="1" hangingPunct="1">
              <a:buFontTx/>
              <a:buChar char="•"/>
              <a:defRPr/>
            </a:pPr>
            <a:r>
              <a:rPr lang="en-US" dirty="0">
                <a:latin typeface="Times New Roman" charset="0"/>
                <a:cs typeface="+mn-cs"/>
              </a:rPr>
              <a:t>Set up standard operating procedures that focus on these areas. The ServSafe program will show you how to design these procedures. </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9E8BD86-C9EE-DA4B-B842-2058EBCA18A6}" type="slidenum">
              <a:rPr lang="en-US" sz="1200" b="0" smtClean="0">
                <a:solidFill>
                  <a:schemeClr val="tx1"/>
                </a:solidFill>
              </a:rPr>
              <a:pPr eaLnBrk="1" hangingPunct="1">
                <a:defRPr/>
              </a:pPr>
              <a:t>110</a:t>
            </a:fld>
            <a:endParaRPr lang="en-US" sz="1200" b="0" dirty="0" smtClean="0">
              <a:solidFill>
                <a:schemeClr val="tx1"/>
              </a:solidFill>
            </a:endParaRPr>
          </a:p>
        </p:txBody>
      </p:sp>
      <p:sp>
        <p:nvSpPr>
          <p:cNvPr id="500739" name="Rectangle 2"/>
          <p:cNvSpPr>
            <a:spLocks noGrp="1" noRot="1" noChangeAspect="1" noChangeArrowheads="1" noTextEdit="1"/>
          </p:cNvSpPr>
          <p:nvPr>
            <p:ph type="sldImg"/>
          </p:nvPr>
        </p:nvSpPr>
        <p:spPr>
          <a:xfrm>
            <a:off x="1182688" y="696913"/>
            <a:ext cx="4648200" cy="3486150"/>
          </a:xfrm>
          <a:ln/>
        </p:spPr>
      </p:sp>
      <p:sp>
        <p:nvSpPr>
          <p:cNvPr id="50074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 typeface="Arial" charset="0"/>
              <a:buChar char="•"/>
            </a:pPr>
            <a:r>
              <a:rPr lang="en-US" dirty="0"/>
              <a:t>There 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Program.</a:t>
            </a:r>
          </a:p>
          <a:p>
            <a:pPr eaLnBrk="1" hangingPunct="1">
              <a:buFont typeface="Arial" charset="0"/>
              <a:buChar char="•"/>
            </a:pPr>
            <a:r>
              <a:rPr lang="en-US" dirty="0" smtClean="0"/>
              <a:t>Monitoring </a:t>
            </a:r>
            <a:r>
              <a:rPr lang="en-US" dirty="0"/>
              <a:t>is critical to the success of active managerial control. Food will be safe if managers monitor critical activities in the operation. </a:t>
            </a:r>
          </a:p>
          <a:p>
            <a:pPr eaLnBrk="1" hangingPunct="1">
              <a:buFont typeface="Arial" charset="0"/>
              <a:buChar char="•"/>
            </a:pPr>
            <a:r>
              <a:rPr lang="en-US" dirty="0" smtClean="0"/>
              <a:t>Managers </a:t>
            </a:r>
            <a:r>
              <a:rPr lang="en-US" dirty="0"/>
              <a:t>must also take the necessary corrective action when required. They must also verify that the actions taken to control the risk factors for foodborne illness are actually working.</a:t>
            </a:r>
          </a:p>
          <a:p>
            <a:pPr eaLnBrk="1" hangingPunct="1">
              <a:buFontTx/>
              <a:buChar char="•"/>
              <a:defRPr/>
            </a:pPr>
            <a:endParaRPr lang="en-US" dirty="0">
              <a:latin typeface="Times New Roman" charset="0"/>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3B2F752-2615-A648-BAC6-064FD8A81B3A}" type="slidenum">
              <a:rPr lang="en-US" sz="1200" b="0" smtClean="0">
                <a:solidFill>
                  <a:schemeClr val="tx1"/>
                </a:solidFill>
              </a:rPr>
              <a:pPr eaLnBrk="1" hangingPunct="1">
                <a:defRPr/>
              </a:pPr>
              <a:t>111</a:t>
            </a:fld>
            <a:endParaRPr lang="en-US" sz="1200" b="0" dirty="0" smtClean="0">
              <a:solidFill>
                <a:schemeClr val="tx1"/>
              </a:solidFill>
            </a:endParaRPr>
          </a:p>
        </p:txBody>
      </p:sp>
      <p:sp>
        <p:nvSpPr>
          <p:cNvPr id="501763" name="Rectangle 2"/>
          <p:cNvSpPr>
            <a:spLocks noGrp="1" noRot="1" noChangeAspect="1" noChangeArrowheads="1" noTextEdit="1"/>
          </p:cNvSpPr>
          <p:nvPr>
            <p:ph type="sldImg"/>
          </p:nvPr>
        </p:nvSpPr>
        <p:spPr>
          <a:xfrm>
            <a:off x="1182688" y="696913"/>
            <a:ext cx="4648200" cy="3486150"/>
          </a:xfrm>
          <a:ln/>
        </p:spPr>
      </p:sp>
      <p:sp>
        <p:nvSpPr>
          <p:cNvPr id="501764" name="Rectangle 3"/>
          <p:cNvSpPr>
            <a:spLocks noGrp="1" noChangeArrowheads="1"/>
          </p:cNvSpPr>
          <p:nvPr>
            <p:ph type="body" idx="1"/>
          </p:nvPr>
        </p:nvSpPr>
        <p:spPr>
          <a:xfrm>
            <a:off x="930275"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a:latin typeface="Times New Roman" charset="0"/>
                <a:cs typeface="+mn-cs"/>
              </a:rPr>
              <a:t>Demonstration of knowledge: As a manager, you must be able to show that you know what to do to keep food safe. Becoming certified in food safety is one way to show this.</a:t>
            </a:r>
          </a:p>
          <a:p>
            <a:pPr eaLnBrk="1" hangingPunct="1">
              <a:buFontTx/>
              <a:buChar char="•"/>
              <a:defRPr/>
            </a:pPr>
            <a:r>
              <a:rPr lang="en-US" dirty="0">
                <a:latin typeface="Times New Roman" charset="0"/>
                <a:cs typeface="+mn-cs"/>
              </a:rPr>
              <a:t>Staff health controls: Procedures must be put in place to make sure staff are practicing personal hygiene. For example, staff must know that they must report illnesses and illness symptoms to management.</a:t>
            </a:r>
          </a:p>
          <a:p>
            <a:pPr eaLnBrk="1" hangingPunct="1">
              <a:buFontTx/>
              <a:buChar char="•"/>
              <a:defRPr/>
            </a:pPr>
            <a:r>
              <a:rPr lang="en-US" dirty="0">
                <a:latin typeface="Times New Roman" charset="0"/>
                <a:cs typeface="+mn-cs"/>
              </a:rPr>
              <a:t>Controlling hands as a vehicle of contamination: Controls must be put in place to prevent bare-hand contact with ready-to-eat food. This might include requiring the use of tongs to handle ready-to-eat food.</a:t>
            </a:r>
          </a:p>
          <a:p>
            <a:pPr eaLnBrk="1" hangingPunct="1">
              <a:buFontTx/>
              <a:buChar char="•"/>
              <a:defRPr/>
            </a:pPr>
            <a:r>
              <a:rPr lang="en-US" dirty="0">
                <a:latin typeface="Times New Roman" charset="0"/>
                <a:cs typeface="+mn-cs"/>
              </a:rPr>
              <a:t>Time and temperature parameters for controlling pathogens: Procedures must be put in place to limit the time food spends in the temperature danger zone. Requiring food handlers to check the temperature of food being hot-held every two hours is an example.</a:t>
            </a:r>
          </a:p>
          <a:p>
            <a:pPr eaLnBrk="1" hangingPunct="1">
              <a:buFontTx/>
              <a:buChar char="•"/>
              <a:defRPr/>
            </a:pPr>
            <a:r>
              <a:rPr lang="en-US" dirty="0">
                <a:latin typeface="Times New Roman" charset="0"/>
                <a:cs typeface="+mn-cs"/>
              </a:rPr>
              <a:t>Consumer advisories: Notices must be provided to customers if you serve raw or undercooked menu items. These notices must include a statement about the risks of eating these foods.</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DFD39E8-DE6F-9642-8334-17E1B1F7D752}" type="slidenum">
              <a:rPr lang="en-US" sz="1200" b="0" smtClean="0">
                <a:solidFill>
                  <a:schemeClr val="tx1"/>
                </a:solidFill>
              </a:rPr>
              <a:pPr eaLnBrk="1" hangingPunct="1">
                <a:defRPr/>
              </a:pPr>
              <a:t>112</a:t>
            </a:fld>
            <a:endParaRPr lang="en-US" sz="1200" b="0" dirty="0" smtClean="0">
              <a:solidFill>
                <a:schemeClr val="tx1"/>
              </a:solidFill>
            </a:endParaRPr>
          </a:p>
        </p:txBody>
      </p:sp>
      <p:sp>
        <p:nvSpPr>
          <p:cNvPr id="502787" name="Rectangle 2"/>
          <p:cNvSpPr>
            <a:spLocks noGrp="1" noRot="1" noChangeAspect="1" noChangeArrowheads="1" noTextEdit="1"/>
          </p:cNvSpPr>
          <p:nvPr>
            <p:ph type="sldImg"/>
          </p:nvPr>
        </p:nvSpPr>
        <p:spPr>
          <a:xfrm>
            <a:off x="1182688" y="696913"/>
            <a:ext cx="4648200" cy="3486150"/>
          </a:xfrm>
          <a:ln/>
        </p:spPr>
      </p:sp>
      <p:sp>
        <p:nvSpPr>
          <p:cNvPr id="50278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a:latin typeface="Times New Roman" charset="0"/>
                <a:cs typeface="+mn-cs"/>
              </a:rPr>
              <a:t>There are many systems you can implement to achieve active managerial control of foodborne illness risk factors. Hazard Analysis Critical Control Point (HACCP) is one such system. HACCP (pronounced HASS-ip) is based on identifying significant biological, chemical, or physical hazards at specific points within a product</a:t>
            </a:r>
            <a:r>
              <a:rPr lang="ja-JP" altLang="en-US" dirty="0">
                <a:latin typeface="Times New Roman" charset="0"/>
                <a:cs typeface="+mn-cs"/>
              </a:rPr>
              <a:t>’</a:t>
            </a:r>
            <a:r>
              <a:rPr lang="en-US" dirty="0">
                <a:latin typeface="Times New Roman" charset="0"/>
                <a:cs typeface="+mn-cs"/>
              </a:rPr>
              <a:t>s flow. Once identified, the hazards can be prevented, eliminated, or reduced to safe levels.</a:t>
            </a:r>
          </a:p>
          <a:p>
            <a:pPr eaLnBrk="1" hangingPunct="1">
              <a:buFontTx/>
              <a:buChar char="•"/>
              <a:defRPr/>
            </a:pPr>
            <a:endParaRPr lang="en-US" dirty="0">
              <a:latin typeface="Times New Roman" charset="0"/>
              <a:cs typeface="+mn-cs"/>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6DFB54-DE81-0E46-98FD-7AF0D98E9409}" type="slidenum">
              <a:rPr lang="en-US" sz="1200" b="0" smtClean="0">
                <a:solidFill>
                  <a:schemeClr val="tx1"/>
                </a:solidFill>
              </a:rPr>
              <a:pPr eaLnBrk="1" hangingPunct="1">
                <a:defRPr/>
              </a:pPr>
              <a:t>113</a:t>
            </a:fld>
            <a:endParaRPr lang="en-US" sz="1200" b="0" dirty="0" smtClean="0">
              <a:solidFill>
                <a:schemeClr val="tx1"/>
              </a:solidFill>
            </a:endParaRPr>
          </a:p>
        </p:txBody>
      </p:sp>
      <p:sp>
        <p:nvSpPr>
          <p:cNvPr id="503811" name="Rectangle 2"/>
          <p:cNvSpPr>
            <a:spLocks noGrp="1" noRot="1" noChangeAspect="1" noChangeArrowheads="1" noTextEdit="1"/>
          </p:cNvSpPr>
          <p:nvPr>
            <p:ph type="sldImg"/>
          </p:nvPr>
        </p:nvSpPr>
        <p:spPr>
          <a:xfrm>
            <a:off x="1182688" y="696913"/>
            <a:ext cx="4648200" cy="3486150"/>
          </a:xfrm>
          <a:ln/>
        </p:spPr>
      </p:sp>
      <p:sp>
        <p:nvSpPr>
          <p:cNvPr id="503812"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a:buFontTx/>
              <a:buChar char="•"/>
              <a:defRPr/>
            </a:pPr>
            <a:r>
              <a:rPr lang="en-US" dirty="0">
                <a:latin typeface="Times New Roman" charset="0"/>
                <a:cs typeface="+mn-cs"/>
              </a:rPr>
              <a:t>Each HACCP plan is unique, a plan that works for one operation may not work for another.</a:t>
            </a:r>
          </a:p>
          <a:p>
            <a:pPr>
              <a:defRPr/>
            </a:pPr>
            <a:endParaRPr lang="en-US" dirty="0">
              <a:latin typeface="Times New Roman" charset="0"/>
              <a:cs typeface="+mn-c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05F8C47-4B52-A84A-9A6B-906E7D21F017}" type="slidenum">
              <a:rPr lang="en-US" sz="1200" b="0" smtClean="0">
                <a:solidFill>
                  <a:schemeClr val="tx1"/>
                </a:solidFill>
              </a:rPr>
              <a:pPr eaLnBrk="1" hangingPunct="1">
                <a:defRPr/>
              </a:pPr>
              <a:t>114</a:t>
            </a:fld>
            <a:endParaRPr lang="en-US" sz="1200" b="0" dirty="0" smtClean="0">
              <a:solidFill>
                <a:schemeClr val="tx1"/>
              </a:solidFill>
            </a:endParaRPr>
          </a:p>
        </p:txBody>
      </p:sp>
      <p:sp>
        <p:nvSpPr>
          <p:cNvPr id="504835" name="Rectangle 2"/>
          <p:cNvSpPr>
            <a:spLocks noGrp="1" noRot="1" noChangeAspect="1" noChangeArrowheads="1" noTextEdit="1"/>
          </p:cNvSpPr>
          <p:nvPr>
            <p:ph type="sldImg"/>
          </p:nvPr>
        </p:nvSpPr>
        <p:spPr>
          <a:xfrm>
            <a:off x="1182688" y="696913"/>
            <a:ext cx="4648200" cy="3486150"/>
          </a:xfrm>
          <a:ln/>
        </p:spPr>
      </p:sp>
      <p:sp>
        <p:nvSpPr>
          <p:cNvPr id="504836" name="Rectangle 3"/>
          <p:cNvSpPr>
            <a:spLocks noGrp="1" noChangeArrowheads="1"/>
          </p:cNvSpPr>
          <p:nvPr>
            <p:ph type="body" idx="1"/>
          </p:nvPr>
        </p:nvSpPr>
        <p:spPr>
          <a:xfrm>
            <a:off x="876300" y="4465638"/>
            <a:ext cx="5607050" cy="42973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indent="0" eaLnBrk="1" hangingPunct="1">
              <a:tabLst>
                <a:tab pos="2857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0" indent="0" eaLnBrk="1" hangingPunct="1">
              <a:tabLst>
                <a:tab pos="285750" algn="l"/>
              </a:tabLst>
              <a:defRPr/>
            </a:pPr>
            <a:r>
              <a:rPr lang="en-US" dirty="0">
                <a:latin typeface="Times New Roman" charset="0"/>
                <a:cs typeface="+mn-cs"/>
              </a:rPr>
              <a:t>In general terms, the HACCP principles can be broken into three </a:t>
            </a:r>
            <a:r>
              <a:rPr lang="en-US" dirty="0" smtClean="0">
                <a:latin typeface="Times New Roman" charset="0"/>
                <a:cs typeface="+mn-cs"/>
              </a:rPr>
              <a:t>groups:</a:t>
            </a:r>
            <a:endParaRPr lang="en-US" dirty="0">
              <a:latin typeface="Times New Roman" charset="0"/>
              <a:cs typeface="+mn-cs"/>
            </a:endParaRPr>
          </a:p>
          <a:p>
            <a:pPr marL="285750" lvl="1" indent="-171450" eaLnBrk="1" hangingPunct="1">
              <a:buFontTx/>
              <a:buChar char="•"/>
              <a:tabLst>
                <a:tab pos="285750" algn="l"/>
              </a:tabLst>
              <a:defRPr/>
            </a:pPr>
            <a:r>
              <a:rPr lang="en-US" dirty="0">
                <a:latin typeface="Times New Roman" charset="0"/>
              </a:rPr>
              <a:t>Principles 1 and 2 help you identify and evaluate your hazards.</a:t>
            </a:r>
          </a:p>
          <a:p>
            <a:pPr marL="285750" lvl="1" indent="-171450" eaLnBrk="1" hangingPunct="1">
              <a:buFontTx/>
              <a:buChar char="•"/>
              <a:tabLst>
                <a:tab pos="285750" algn="l"/>
              </a:tabLst>
              <a:defRPr/>
            </a:pPr>
            <a:r>
              <a:rPr lang="en-US" dirty="0">
                <a:latin typeface="Times New Roman" charset="0"/>
              </a:rPr>
              <a:t>Principles 3, 4, and 5 help you establish ways for controlling those hazards.</a:t>
            </a:r>
          </a:p>
          <a:p>
            <a:pPr marL="285750" lvl="1" indent="-171450" eaLnBrk="1" hangingPunct="1">
              <a:buFontTx/>
              <a:buChar char="•"/>
              <a:tabLst>
                <a:tab pos="285750" algn="l"/>
              </a:tabLst>
              <a:defRPr/>
            </a:pPr>
            <a:r>
              <a:rPr lang="en-US" dirty="0">
                <a:latin typeface="Times New Roman" charset="0"/>
              </a:rPr>
              <a:t>Principles 6 and 7 help you maintain the HACCP plan and system and verify its effectiveness.</a:t>
            </a:r>
          </a:p>
          <a:p>
            <a:pPr marL="0" indent="0" eaLnBrk="1" hangingPunct="1">
              <a:tabLst>
                <a:tab pos="285750" algn="l"/>
              </a:tabLst>
              <a:defRPr/>
            </a:pPr>
            <a:endParaRPr lang="en-US" b="1" dirty="0">
              <a:latin typeface="Times New Roman" charset="0"/>
              <a:cs typeface="+mn-cs"/>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DCDF05-773D-DE4D-91BA-8DD072DAF35D}" type="slidenum">
              <a:rPr lang="en-US" sz="1200" b="0" smtClean="0">
                <a:solidFill>
                  <a:schemeClr val="tx1"/>
                </a:solidFill>
              </a:rPr>
              <a:pPr eaLnBrk="1" hangingPunct="1">
                <a:defRPr/>
              </a:pPr>
              <a:t>115</a:t>
            </a:fld>
            <a:endParaRPr lang="en-US" sz="1200" b="0" dirty="0" smtClean="0">
              <a:solidFill>
                <a:schemeClr val="tx1"/>
              </a:solidFill>
            </a:endParaRPr>
          </a:p>
        </p:txBody>
      </p:sp>
      <p:sp>
        <p:nvSpPr>
          <p:cNvPr id="505859" name="Rectangle 2"/>
          <p:cNvSpPr>
            <a:spLocks noGrp="1" noRot="1" noChangeAspect="1" noChangeArrowheads="1" noTextEdit="1"/>
          </p:cNvSpPr>
          <p:nvPr>
            <p:ph type="sldImg"/>
          </p:nvPr>
        </p:nvSpPr>
        <p:spPr>
          <a:xfrm>
            <a:off x="1182688" y="696913"/>
            <a:ext cx="4648200" cy="3486150"/>
          </a:xfrm>
          <a:ln/>
        </p:spPr>
      </p:sp>
      <p:sp>
        <p:nvSpPr>
          <p:cNvPr id="505860"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a:buFontTx/>
              <a:buChar char="•"/>
              <a:defRPr/>
            </a:pPr>
            <a:r>
              <a:rPr lang="en-US" dirty="0">
                <a:latin typeface="Times New Roman" charset="0"/>
                <a:cs typeface="+mn-cs"/>
              </a:rPr>
              <a:t>Here is a real-world example showing the efforts of Enrico</a:t>
            </a:r>
            <a:r>
              <a:rPr lang="ja-JP" altLang="en-US" dirty="0">
                <a:latin typeface="Times New Roman" charset="0"/>
                <a:cs typeface="+mn-cs"/>
              </a:rPr>
              <a:t>’</a:t>
            </a:r>
            <a:r>
              <a:rPr lang="en-US" dirty="0">
                <a:latin typeface="Times New Roman" charset="0"/>
                <a:cs typeface="+mn-cs"/>
              </a:rPr>
              <a:t>s, an Italian restaurant, as it implements a HACCP </a:t>
            </a:r>
            <a:r>
              <a:rPr lang="en-US" dirty="0" smtClean="0">
                <a:latin typeface="Times New Roman" charset="0"/>
                <a:cs typeface="+mn-cs"/>
              </a:rPr>
              <a:t>program: </a:t>
            </a:r>
            <a:endParaRPr lang="en-US" dirty="0">
              <a:latin typeface="Times New Roman" charset="0"/>
              <a:cs typeface="+mn-cs"/>
            </a:endParaRPr>
          </a:p>
          <a:p>
            <a:pPr lvl="1">
              <a:buFontTx/>
              <a:buChar char="•"/>
              <a:defRPr/>
            </a:pPr>
            <a:r>
              <a:rPr lang="en-US" dirty="0">
                <a:latin typeface="Times New Roman" charset="0"/>
              </a:rPr>
              <a:t>The management team at Enrico</a:t>
            </a:r>
            <a:r>
              <a:rPr lang="ja-JP" altLang="en-US" dirty="0">
                <a:latin typeface="Times New Roman" charset="0"/>
              </a:rPr>
              <a:t>’</a:t>
            </a:r>
            <a:r>
              <a:rPr lang="en-US" dirty="0">
                <a:latin typeface="Times New Roman" charset="0"/>
              </a:rPr>
              <a:t>s decided to implement a HACCP program. They began by analyzing their hazards.</a:t>
            </a:r>
          </a:p>
          <a:p>
            <a:pPr lvl="1">
              <a:buFontTx/>
              <a:buChar char="•"/>
              <a:defRPr/>
            </a:pPr>
            <a:r>
              <a:rPr lang="en-US" dirty="0">
                <a:latin typeface="Times New Roman" charset="0"/>
              </a:rPr>
              <a:t>The team noted that many of their dishes are received, stored, prepared, cooked, and served the same day. The most popular of these items was the spicy charbroiled chicken breast.</a:t>
            </a:r>
          </a:p>
          <a:p>
            <a:pPr lvl="1">
              <a:buFontTx/>
              <a:buChar char="•"/>
              <a:defRPr/>
            </a:pPr>
            <a:r>
              <a:rPr lang="en-US" dirty="0">
                <a:latin typeface="Times New Roman" charset="0"/>
              </a:rPr>
              <a:t>The team determined that bacteria were the most likely hazard to food prepared this way.</a:t>
            </a:r>
          </a:p>
          <a:p>
            <a:pPr>
              <a:defRPr/>
            </a:pPr>
            <a:endParaRPr lang="en-US" dirty="0">
              <a:latin typeface="Times New Roman" charset="0"/>
              <a:cs typeface="+mn-c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541E4A1-41BF-D545-A3D5-64EE4ED4C851}" type="slidenum">
              <a:rPr lang="en-US" sz="1200" b="0" smtClean="0">
                <a:solidFill>
                  <a:schemeClr val="tx1"/>
                </a:solidFill>
              </a:rPr>
              <a:pPr eaLnBrk="1" hangingPunct="1">
                <a:defRPr/>
              </a:pPr>
              <a:t>116</a:t>
            </a:fld>
            <a:endParaRPr lang="en-US" sz="1200" b="0" dirty="0" smtClean="0">
              <a:solidFill>
                <a:schemeClr val="tx1"/>
              </a:solidFill>
            </a:endParaRPr>
          </a:p>
        </p:txBody>
      </p:sp>
      <p:sp>
        <p:nvSpPr>
          <p:cNvPr id="506883" name="Rectangle 2"/>
          <p:cNvSpPr>
            <a:spLocks noGrp="1" noRot="1" noChangeAspect="1" noChangeArrowheads="1" noTextEdit="1"/>
          </p:cNvSpPr>
          <p:nvPr>
            <p:ph type="sldImg"/>
          </p:nvPr>
        </p:nvSpPr>
        <p:spPr>
          <a:xfrm>
            <a:off x="1182688" y="696913"/>
            <a:ext cx="4648200" cy="3486150"/>
          </a:xfrm>
          <a:ln/>
        </p:spPr>
      </p:sp>
      <p:sp>
        <p:nvSpPr>
          <p:cNvPr id="506884"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a:buFontTx/>
              <a:buChar char="•"/>
              <a:defRPr/>
            </a:pPr>
            <a:r>
              <a:rPr lang="en-US" dirty="0">
                <a:latin typeface="Times New Roman" charset="0"/>
                <a:cs typeface="+mn-cs"/>
              </a:rPr>
              <a:t>Here is a real-world example showing the efforts of Enrico</a:t>
            </a:r>
            <a:r>
              <a:rPr lang="ja-JP" altLang="en-US" dirty="0">
                <a:latin typeface="Times New Roman" charset="0"/>
                <a:cs typeface="+mn-cs"/>
              </a:rPr>
              <a:t>’</a:t>
            </a:r>
            <a:r>
              <a:rPr lang="en-US" dirty="0">
                <a:latin typeface="Times New Roman" charset="0"/>
                <a:cs typeface="+mn-cs"/>
              </a:rPr>
              <a:t>s, an Italian restaurant, as it implements a HACCP </a:t>
            </a:r>
            <a:r>
              <a:rPr lang="en-US" dirty="0" smtClean="0">
                <a:latin typeface="Times New Roman" charset="0"/>
                <a:cs typeface="+mn-cs"/>
              </a:rPr>
              <a:t>program:</a:t>
            </a:r>
            <a:endParaRPr lang="en-US" dirty="0">
              <a:latin typeface="Times New Roman" charset="0"/>
              <a:cs typeface="+mn-cs"/>
            </a:endParaRPr>
          </a:p>
          <a:p>
            <a:pPr lvl="1">
              <a:buFontTx/>
              <a:buChar char="•"/>
              <a:defRPr/>
            </a:pPr>
            <a:r>
              <a:rPr lang="en-US" dirty="0">
                <a:latin typeface="Times New Roman" charset="0"/>
              </a:rPr>
              <a:t>Enrico</a:t>
            </a:r>
            <a:r>
              <a:rPr lang="ja-JP" altLang="en-US" dirty="0">
                <a:latin typeface="Times New Roman" charset="0"/>
              </a:rPr>
              <a:t>’</a:t>
            </a:r>
            <a:r>
              <a:rPr lang="en-US" dirty="0">
                <a:latin typeface="Times New Roman" charset="0"/>
              </a:rPr>
              <a:t>s management identified cooking as the CCP for food prepared and cooked for immediate service. This included the chicken breasts.</a:t>
            </a:r>
          </a:p>
          <a:p>
            <a:pPr lvl="1">
              <a:buFontTx/>
              <a:buChar char="•"/>
              <a:defRPr/>
            </a:pPr>
            <a:r>
              <a:rPr lang="en-US" dirty="0">
                <a:latin typeface="Times New Roman" charset="0"/>
              </a:rPr>
              <a:t>These food items must be handled correctly throughout the flow of food. However, correct cooking is the only step that will eliminate or reduce bacteria to safe levels.</a:t>
            </a:r>
          </a:p>
          <a:p>
            <a:pPr lvl="1">
              <a:buFontTx/>
              <a:buChar char="•"/>
              <a:defRPr/>
            </a:pPr>
            <a:r>
              <a:rPr lang="en-US" dirty="0" smtClean="0">
                <a:latin typeface="Times New Roman" charset="0"/>
              </a:rPr>
              <a:t>Because </a:t>
            </a:r>
            <a:r>
              <a:rPr lang="en-US" dirty="0">
                <a:latin typeface="Times New Roman" charset="0"/>
              </a:rPr>
              <a:t>the chicken breasts were prepared for immediate service, cooking was the only CCP identified.</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72768A3-EE04-3149-935F-8021B398316A}" type="slidenum">
              <a:rPr lang="en-US" sz="1200" b="0" smtClean="0">
                <a:solidFill>
                  <a:schemeClr val="tx1"/>
                </a:solidFill>
              </a:rPr>
              <a:pPr eaLnBrk="1" hangingPunct="1">
                <a:defRPr/>
              </a:pPr>
              <a:t>117</a:t>
            </a:fld>
            <a:endParaRPr lang="en-US" sz="1200" b="0" dirty="0" smtClean="0">
              <a:solidFill>
                <a:schemeClr val="tx1"/>
              </a:solidFill>
            </a:endParaRPr>
          </a:p>
        </p:txBody>
      </p:sp>
      <p:sp>
        <p:nvSpPr>
          <p:cNvPr id="507907" name="Rectangle 2"/>
          <p:cNvSpPr>
            <a:spLocks noGrp="1" noRot="1" noChangeAspect="1" noChangeArrowheads="1" noTextEdit="1"/>
          </p:cNvSpPr>
          <p:nvPr>
            <p:ph type="sldImg"/>
          </p:nvPr>
        </p:nvSpPr>
        <p:spPr>
          <a:xfrm>
            <a:off x="1182688" y="696913"/>
            <a:ext cx="4648200" cy="3486150"/>
          </a:xfrm>
          <a:ln/>
        </p:spPr>
      </p:sp>
      <p:sp>
        <p:nvSpPr>
          <p:cNvPr id="507908"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a:buFontTx/>
              <a:buChar char="•"/>
              <a:defRPr/>
            </a:pPr>
            <a:r>
              <a:rPr lang="en-US" dirty="0">
                <a:latin typeface="Times New Roman" charset="0"/>
                <a:cs typeface="+mn-cs"/>
              </a:rPr>
              <a:t>Here is a real-world example showing the efforts of Enrico</a:t>
            </a:r>
            <a:r>
              <a:rPr lang="ja-JP" altLang="en-US" dirty="0">
                <a:latin typeface="Times New Roman" charset="0"/>
                <a:cs typeface="+mn-cs"/>
              </a:rPr>
              <a:t>’</a:t>
            </a:r>
            <a:r>
              <a:rPr lang="en-US" dirty="0">
                <a:latin typeface="Times New Roman" charset="0"/>
                <a:cs typeface="+mn-cs"/>
              </a:rPr>
              <a:t>s, an Italian restaurant, as it implements a HACCP </a:t>
            </a:r>
            <a:r>
              <a:rPr lang="en-US" dirty="0" smtClean="0">
                <a:latin typeface="Times New Roman" charset="0"/>
                <a:cs typeface="+mn-cs"/>
              </a:rPr>
              <a:t>program: </a:t>
            </a:r>
          </a:p>
          <a:p>
            <a:pPr lvl="1">
              <a:buFontTx/>
              <a:buChar char="•"/>
              <a:defRPr/>
            </a:pPr>
            <a:r>
              <a:rPr lang="en-US" dirty="0" smtClean="0">
                <a:latin typeface="Times New Roman" charset="0"/>
              </a:rPr>
              <a:t>With cooking identified as the CCP for Enrico</a:t>
            </a:r>
            <a:r>
              <a:rPr lang="ja-JP" altLang="en-US" dirty="0" smtClean="0">
                <a:latin typeface="Times New Roman" charset="0"/>
              </a:rPr>
              <a:t>’</a:t>
            </a:r>
            <a:r>
              <a:rPr lang="en-US" dirty="0" smtClean="0">
                <a:latin typeface="Times New Roman" charset="0"/>
              </a:rPr>
              <a:t>s chicken breasts, a critical limit was needed. Management determined that the critical limit would be cooking the chicken to a minimum internal temperature of 165°F (74°C) for 15 seconds.</a:t>
            </a:r>
          </a:p>
          <a:p>
            <a:pPr lvl="1">
              <a:buFontTx/>
              <a:buChar char="•"/>
              <a:defRPr/>
            </a:pPr>
            <a:r>
              <a:rPr lang="en-US" dirty="0" smtClean="0">
                <a:latin typeface="Times New Roman" charset="0"/>
              </a:rPr>
              <a:t>They </a:t>
            </a:r>
            <a:r>
              <a:rPr lang="en-US" dirty="0">
                <a:latin typeface="Times New Roman" charset="0"/>
              </a:rPr>
              <a:t>decided that the critical limit could be met by cooking chicken breasts in the broiler for 16 minutes.</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256695A-C879-6249-B6B3-084070EB95B6}" type="slidenum">
              <a:rPr lang="en-US" sz="1200" b="0" smtClean="0">
                <a:solidFill>
                  <a:schemeClr val="tx1"/>
                </a:solidFill>
              </a:rPr>
              <a:pPr eaLnBrk="1" hangingPunct="1">
                <a:defRPr/>
              </a:pPr>
              <a:t>118</a:t>
            </a:fld>
            <a:endParaRPr lang="en-US" sz="1200" b="0" dirty="0" smtClean="0">
              <a:solidFill>
                <a:schemeClr val="tx1"/>
              </a:solidFill>
            </a:endParaRPr>
          </a:p>
        </p:txBody>
      </p:sp>
      <p:sp>
        <p:nvSpPr>
          <p:cNvPr id="508931" name="Rectangle 2"/>
          <p:cNvSpPr>
            <a:spLocks noGrp="1" noRot="1" noChangeAspect="1" noChangeArrowheads="1" noTextEdit="1"/>
          </p:cNvSpPr>
          <p:nvPr>
            <p:ph type="sldImg"/>
          </p:nvPr>
        </p:nvSpPr>
        <p:spPr>
          <a:xfrm>
            <a:off x="1182688" y="696913"/>
            <a:ext cx="4648200" cy="3486150"/>
          </a:xfrm>
          <a:ln/>
        </p:spPr>
      </p:sp>
      <p:sp>
        <p:nvSpPr>
          <p:cNvPr id="508932"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a:buFontTx/>
              <a:buChar char="•"/>
              <a:defRPr/>
            </a:pPr>
            <a:r>
              <a:rPr lang="en-US" dirty="0">
                <a:latin typeface="Times New Roman" charset="0"/>
                <a:cs typeface="+mn-cs"/>
              </a:rPr>
              <a:t>Here is a real-world example showing the efforts of Enrico</a:t>
            </a:r>
            <a:r>
              <a:rPr lang="ja-JP" altLang="en-US" dirty="0">
                <a:latin typeface="Times New Roman" charset="0"/>
                <a:cs typeface="+mn-cs"/>
              </a:rPr>
              <a:t>’</a:t>
            </a:r>
            <a:r>
              <a:rPr lang="en-US" dirty="0">
                <a:latin typeface="Times New Roman" charset="0"/>
                <a:cs typeface="+mn-cs"/>
              </a:rPr>
              <a:t>s, an Italian restaurant, as it implements a HACCP </a:t>
            </a:r>
            <a:r>
              <a:rPr lang="en-US" dirty="0" smtClean="0">
                <a:latin typeface="Times New Roman" charset="0"/>
                <a:cs typeface="+mn-cs"/>
              </a:rPr>
              <a:t>program: </a:t>
            </a:r>
            <a:endParaRPr lang="en-US" dirty="0">
              <a:latin typeface="Times New Roman" charset="0"/>
              <a:cs typeface="+mn-cs"/>
            </a:endParaRPr>
          </a:p>
          <a:p>
            <a:pPr lvl="1">
              <a:buFontTx/>
              <a:buChar char="•"/>
              <a:defRPr/>
            </a:pPr>
            <a:r>
              <a:rPr lang="en-US" dirty="0">
                <a:latin typeface="Times New Roman" charset="0"/>
              </a:rPr>
              <a:t>At Enrico</a:t>
            </a:r>
            <a:r>
              <a:rPr lang="ja-JP" altLang="en-US" dirty="0">
                <a:latin typeface="Times New Roman" charset="0"/>
              </a:rPr>
              <a:t>’</a:t>
            </a:r>
            <a:r>
              <a:rPr lang="en-US" dirty="0">
                <a:latin typeface="Times New Roman" charset="0"/>
              </a:rPr>
              <a:t>s, each charbroiled chicken breast is cooked to order. The team decided to check the critical limit by inserting a clean and sanitized thermocouple probe into the thickest part of each chicken breast.</a:t>
            </a:r>
          </a:p>
          <a:p>
            <a:pPr lvl="1">
              <a:buFontTx/>
              <a:buChar char="•"/>
              <a:defRPr/>
            </a:pPr>
            <a:r>
              <a:rPr lang="en-US" dirty="0">
                <a:latin typeface="Times New Roman" charset="0"/>
              </a:rPr>
              <a:t>The grill cook must check the temperature of each chicken breast after cooking. Each chicken breast must reach the minimum internal temperature of 165°F (74°C) for 15 seconds.</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D31866-E49E-E14C-9836-ABD7A70B223A}" type="slidenum">
              <a:rPr lang="en-US" sz="1200" b="0" smtClean="0">
                <a:solidFill>
                  <a:schemeClr val="tx1"/>
                </a:solidFill>
              </a:rPr>
              <a:pPr eaLnBrk="1" hangingPunct="1">
                <a:defRPr/>
              </a:pPr>
              <a:t>119</a:t>
            </a:fld>
            <a:endParaRPr lang="en-US" sz="1200" b="0" dirty="0" smtClean="0">
              <a:solidFill>
                <a:schemeClr val="tx1"/>
              </a:solidFill>
            </a:endParaRPr>
          </a:p>
        </p:txBody>
      </p:sp>
      <p:sp>
        <p:nvSpPr>
          <p:cNvPr id="509955" name="Rectangle 2"/>
          <p:cNvSpPr>
            <a:spLocks noGrp="1" noRot="1" noChangeAspect="1" noChangeArrowheads="1" noTextEdit="1"/>
          </p:cNvSpPr>
          <p:nvPr>
            <p:ph type="sldImg"/>
          </p:nvPr>
        </p:nvSpPr>
        <p:spPr>
          <a:xfrm>
            <a:off x="1182688" y="696913"/>
            <a:ext cx="4648200" cy="3486150"/>
          </a:xfrm>
          <a:ln/>
        </p:spPr>
      </p:sp>
      <p:sp>
        <p:nvSpPr>
          <p:cNvPr id="509956"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a:buFontTx/>
              <a:buChar char="•"/>
              <a:defRPr/>
            </a:pPr>
            <a:r>
              <a:rPr lang="en-US" dirty="0">
                <a:latin typeface="Times New Roman" charset="0"/>
                <a:cs typeface="+mn-cs"/>
              </a:rPr>
              <a:t>Here is a real-world example showing the efforts of Enrico</a:t>
            </a:r>
            <a:r>
              <a:rPr lang="ja-JP" altLang="en-US" dirty="0">
                <a:latin typeface="Times New Roman" charset="0"/>
                <a:cs typeface="+mn-cs"/>
              </a:rPr>
              <a:t>’</a:t>
            </a:r>
            <a:r>
              <a:rPr lang="en-US" dirty="0">
                <a:latin typeface="Times New Roman" charset="0"/>
                <a:cs typeface="+mn-cs"/>
              </a:rPr>
              <a:t>s, an Italian restaurant, as it implements a HACCP </a:t>
            </a:r>
            <a:r>
              <a:rPr lang="en-US" dirty="0" smtClean="0">
                <a:latin typeface="Times New Roman" charset="0"/>
                <a:cs typeface="+mn-cs"/>
              </a:rPr>
              <a:t>program: </a:t>
            </a:r>
            <a:endParaRPr lang="en-US" dirty="0">
              <a:latin typeface="Times New Roman" charset="0"/>
              <a:cs typeface="+mn-cs"/>
            </a:endParaRPr>
          </a:p>
          <a:p>
            <a:pPr lvl="1">
              <a:buFontTx/>
              <a:buChar char="•"/>
              <a:defRPr/>
            </a:pPr>
            <a:r>
              <a:rPr lang="en-US" dirty="0">
                <a:latin typeface="Times New Roman" charset="0"/>
              </a:rPr>
              <a:t>If the chicken breast has not reached its critical limit within the 16-minute cook time, the grill cook at Enrico</a:t>
            </a:r>
            <a:r>
              <a:rPr lang="ja-JP" altLang="en-US" dirty="0">
                <a:latin typeface="Times New Roman" charset="0"/>
              </a:rPr>
              <a:t>’</a:t>
            </a:r>
            <a:r>
              <a:rPr lang="en-US" dirty="0">
                <a:latin typeface="Times New Roman" charset="0"/>
              </a:rPr>
              <a:t>s must keep cooking the chicken breast until it has reached it.</a:t>
            </a:r>
          </a:p>
          <a:p>
            <a:pPr lvl="1">
              <a:buFontTx/>
              <a:buChar char="•"/>
              <a:defRPr/>
            </a:pPr>
            <a:r>
              <a:rPr lang="en-US" dirty="0">
                <a:latin typeface="Times New Roman" charset="0"/>
              </a:rPr>
              <a:t>This and all other corrective actions are noted in the temperature log.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B7FBDF0-6F5A-C749-80EC-650A4A5B5AF8}" type="slidenum">
              <a:rPr lang="en-US" sz="1200" b="0" smtClean="0">
                <a:solidFill>
                  <a:schemeClr val="tx1"/>
                </a:solidFill>
              </a:rPr>
              <a:pPr eaLnBrk="1" hangingPunct="1">
                <a:defRPr/>
              </a:pPr>
              <a:t>12</a:t>
            </a:fld>
            <a:endParaRPr lang="en-US" sz="1200" b="0" dirty="0" smtClean="0">
              <a:solidFill>
                <a:schemeClr val="tx1"/>
              </a:solidFill>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a:t>
            </a:r>
            <a:r>
              <a:rPr lang="en-US" b="1" dirty="0" smtClean="0">
                <a:latin typeface="Times New Roman" charset="0"/>
                <a:cs typeface="Times New Roman" charset="0"/>
              </a:rPr>
              <a:t>Notes</a:t>
            </a:r>
            <a:endParaRPr lang="en-US" b="1" dirty="0">
              <a:solidFill>
                <a:srgbClr val="FF3300"/>
              </a:solidFill>
              <a:latin typeface="Times New Roman" charset="0"/>
              <a:cs typeface="+mn-cs"/>
            </a:endParaRPr>
          </a:p>
          <a:p>
            <a:pPr eaLnBrk="1" hangingPunct="1">
              <a:buFontTx/>
              <a:buChar char="•"/>
              <a:defRPr/>
            </a:pPr>
            <a:r>
              <a:rPr lang="en-US" dirty="0">
                <a:latin typeface="Times New Roman" charset="0"/>
                <a:cs typeface="+mn-cs"/>
              </a:rPr>
              <a:t>Managers must set up standard operating procedures that focus on the measures listed on the slide. Then they must train their </a:t>
            </a:r>
            <a:r>
              <a:rPr lang="en-US" dirty="0" smtClean="0">
                <a:latin typeface="Times New Roman" charset="0"/>
                <a:cs typeface="+mn-cs"/>
              </a:rPr>
              <a:t>staff </a:t>
            </a:r>
            <a:r>
              <a:rPr lang="en-US" dirty="0">
                <a:latin typeface="Times New Roman" charset="0"/>
                <a:cs typeface="+mn-cs"/>
              </a:rPr>
              <a:t>on these procedures and monitor them to make sure the procedures are followed.</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7746F20-3A5F-BC48-8CAF-DFC22A2C5B2F}" type="slidenum">
              <a:rPr lang="en-US" sz="1200" b="0" smtClean="0">
                <a:solidFill>
                  <a:schemeClr val="tx1"/>
                </a:solidFill>
              </a:rPr>
              <a:pPr eaLnBrk="1" hangingPunct="1">
                <a:defRPr/>
              </a:pPr>
              <a:t>120</a:t>
            </a:fld>
            <a:endParaRPr lang="en-US" sz="1200" b="0" dirty="0" smtClean="0">
              <a:solidFill>
                <a:schemeClr val="tx1"/>
              </a:solidFill>
            </a:endParaRPr>
          </a:p>
        </p:txBody>
      </p:sp>
      <p:sp>
        <p:nvSpPr>
          <p:cNvPr id="510979" name="Rectangle 2"/>
          <p:cNvSpPr>
            <a:spLocks noGrp="1" noRot="1" noChangeAspect="1" noChangeArrowheads="1" noTextEdit="1"/>
          </p:cNvSpPr>
          <p:nvPr>
            <p:ph type="sldImg"/>
          </p:nvPr>
        </p:nvSpPr>
        <p:spPr>
          <a:xfrm>
            <a:off x="1182688" y="696913"/>
            <a:ext cx="4648200" cy="3486150"/>
          </a:xfrm>
          <a:ln/>
        </p:spPr>
      </p:sp>
      <p:sp>
        <p:nvSpPr>
          <p:cNvPr id="468995" name="Notes Placeholder 1"/>
          <p:cNvSpPr>
            <a:spLocks noGrp="1"/>
          </p:cNvSpPr>
          <p:nvPr>
            <p:ph type="body" idx="1"/>
          </p:nvPr>
        </p:nvSpPr>
        <p:spPr>
          <a:noFill/>
        </p:spPr>
        <p:txBody>
          <a:bodyPr/>
          <a:lstStyle/>
          <a:p>
            <a:r>
              <a:rPr lang="en-US" b="1" dirty="0">
                <a:latin typeface="Times New Roman" charset="0"/>
              </a:rPr>
              <a:t>Instructor </a:t>
            </a:r>
            <a:r>
              <a:rPr lang="en-US" b="1" dirty="0" smtClean="0">
                <a:latin typeface="Times New Roman" charset="0"/>
              </a:rPr>
              <a:t>Notes</a:t>
            </a:r>
            <a:endParaRPr lang="en-US" dirty="0">
              <a:latin typeface="Times New Roman" charset="0"/>
            </a:endParaRPr>
          </a:p>
          <a:p>
            <a:pPr>
              <a:buFontTx/>
              <a:buChar char="•"/>
            </a:pPr>
            <a:r>
              <a:rPr lang="en-US" dirty="0">
                <a:latin typeface="Times New Roman" charset="0"/>
              </a:rPr>
              <a:t>Here is a real-world example showing the efforts of Enrico</a:t>
            </a:r>
            <a:r>
              <a:rPr lang="ja-JP" altLang="en-US" dirty="0">
                <a:latin typeface="Times New Roman" charset="0"/>
              </a:rPr>
              <a:t>’</a:t>
            </a:r>
            <a:r>
              <a:rPr lang="en-US" altLang="ja-JP" dirty="0">
                <a:latin typeface="Times New Roman" charset="0"/>
              </a:rPr>
              <a:t>s, an Italian restaurant, as it implements a HACCP </a:t>
            </a:r>
            <a:r>
              <a:rPr lang="en-US" altLang="ja-JP" dirty="0" smtClean="0">
                <a:latin typeface="Times New Roman" charset="0"/>
              </a:rPr>
              <a:t>program:</a:t>
            </a:r>
          </a:p>
          <a:p>
            <a:pPr lvl="1">
              <a:buFontTx/>
              <a:buChar char="•"/>
            </a:pPr>
            <a:r>
              <a:rPr lang="en-US" dirty="0" smtClean="0">
                <a:latin typeface="Times New Roman" charset="0"/>
              </a:rPr>
              <a:t>Enrico</a:t>
            </a:r>
            <a:r>
              <a:rPr lang="ja-JP" altLang="en-US" dirty="0" smtClean="0">
                <a:latin typeface="Times New Roman" charset="0"/>
              </a:rPr>
              <a:t>’</a:t>
            </a:r>
            <a:r>
              <a:rPr lang="en-US" altLang="ja-JP" dirty="0" smtClean="0">
                <a:latin typeface="Times New Roman" charset="0"/>
              </a:rPr>
              <a:t>s management team performs HACCP checks once per shift. They make sure that critical limits were met and appropriate corrective actions were taken when needed.</a:t>
            </a:r>
          </a:p>
          <a:p>
            <a:pPr lvl="1">
              <a:buFontTx/>
              <a:buChar char="•"/>
            </a:pPr>
            <a:r>
              <a:rPr lang="en-US" dirty="0" smtClean="0">
                <a:latin typeface="Times New Roman" charset="0"/>
              </a:rPr>
              <a:t>They </a:t>
            </a:r>
            <a:r>
              <a:rPr lang="en-US" dirty="0">
                <a:latin typeface="Times New Roman" charset="0"/>
              </a:rPr>
              <a:t>also check the temperature logs on a weekly basis to identify patterns. This helps to determine if processes or procedures need to be changed. For example, over several weeks they noticed problems toward the end of each week. The chicken breasts often failed to meet the critical limit. The appropriate corrective action was being taken.</a:t>
            </a:r>
          </a:p>
          <a:p>
            <a:pPr lvl="1">
              <a:buFontTx/>
              <a:buChar char="•"/>
            </a:pPr>
            <a:r>
              <a:rPr lang="en-US" dirty="0">
                <a:latin typeface="Times New Roman" charset="0"/>
              </a:rPr>
              <a:t>Management discovered that Enrico</a:t>
            </a:r>
            <a:r>
              <a:rPr lang="ja-JP" altLang="en-US" dirty="0">
                <a:latin typeface="Times New Roman" charset="0"/>
              </a:rPr>
              <a:t>’</a:t>
            </a:r>
            <a:r>
              <a:rPr lang="en-US" altLang="ja-JP" dirty="0">
                <a:latin typeface="Times New Roman" charset="0"/>
              </a:rPr>
              <a:t>s received chicken shipments from a different supplier on Thursdays. This supplier provided a six-ounce chicken breast. Enrico</a:t>
            </a:r>
            <a:r>
              <a:rPr lang="ja-JP" altLang="en-US" dirty="0">
                <a:latin typeface="Times New Roman" charset="0"/>
              </a:rPr>
              <a:t>’</a:t>
            </a:r>
            <a:r>
              <a:rPr lang="en-US" altLang="ja-JP" dirty="0">
                <a:latin typeface="Times New Roman" charset="0"/>
              </a:rPr>
              <a:t>s chicken specifications listed a four-ounce chicken breast. Management worked with the supplier to ensure they received four-ounce breasts. The receiving procedures were changed to include a weight check.</a:t>
            </a:r>
            <a:r>
              <a:rPr lang="en-US" altLang="ja-JP" sz="1800" dirty="0">
                <a:latin typeface="Times New Roman" charset="0"/>
              </a:rPr>
              <a:t> </a:t>
            </a:r>
          </a:p>
          <a:p>
            <a:pPr lvl="1">
              <a:buFontTx/>
              <a:buChar char="•"/>
            </a:pPr>
            <a:endParaRPr lang="en-US" sz="1800" dirty="0">
              <a:latin typeface="Times New Roman" charset="0"/>
            </a:endParaRPr>
          </a:p>
          <a:p>
            <a:pPr lvl="1"/>
            <a:endParaRPr lang="en-US" dirty="0">
              <a:latin typeface="Times New Roman"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79B0447-8312-5942-9732-2723776BBC47}" type="slidenum">
              <a:rPr lang="en-US" sz="1200" b="0" smtClean="0">
                <a:solidFill>
                  <a:schemeClr val="tx1"/>
                </a:solidFill>
              </a:rPr>
              <a:pPr eaLnBrk="1" hangingPunct="1">
                <a:defRPr/>
              </a:pPr>
              <a:t>121</a:t>
            </a:fld>
            <a:endParaRPr lang="en-US" sz="1200" b="0" dirty="0" smtClean="0">
              <a:solidFill>
                <a:schemeClr val="tx1"/>
              </a:solidFill>
            </a:endParaRPr>
          </a:p>
        </p:txBody>
      </p:sp>
      <p:sp>
        <p:nvSpPr>
          <p:cNvPr id="512003" name="Rectangle 2"/>
          <p:cNvSpPr>
            <a:spLocks noGrp="1" noRot="1" noChangeAspect="1" noChangeArrowheads="1" noTextEdit="1"/>
          </p:cNvSpPr>
          <p:nvPr>
            <p:ph type="sldImg"/>
          </p:nvPr>
        </p:nvSpPr>
        <p:spPr>
          <a:xfrm>
            <a:off x="1182688" y="696913"/>
            <a:ext cx="4648200" cy="3486150"/>
          </a:xfrm>
          <a:ln/>
        </p:spPr>
      </p:sp>
      <p:sp>
        <p:nvSpPr>
          <p:cNvPr id="471043" name="Rectangle 3"/>
          <p:cNvSpPr>
            <a:spLocks noGrp="1" noChangeArrowheads="1"/>
          </p:cNvSpPr>
          <p:nvPr>
            <p:ph type="body" idx="1"/>
          </p:nvPr>
        </p:nvSpPr>
        <p:spPr>
          <a:xfrm>
            <a:off x="876300" y="4465638"/>
            <a:ext cx="5318125" cy="4183062"/>
          </a:xfrm>
          <a:noFill/>
        </p:spPr>
        <p:txBody>
          <a:bodyPr/>
          <a:lstStyle/>
          <a:p>
            <a:pPr marL="115888" indent="-115888" eaLnBrk="1" hangingPunct="1"/>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5888" indent="-115888" eaLnBrk="1" hangingPunct="1">
              <a:buFontTx/>
              <a:buChar char="•"/>
            </a:pPr>
            <a:r>
              <a:rPr lang="en-US" dirty="0">
                <a:latin typeface="Times New Roman" charset="0"/>
              </a:rPr>
              <a:t> Maintain your HACCP plan and keep all documentation created when developing it.</a:t>
            </a:r>
          </a:p>
          <a:p>
            <a:pPr marL="115888" indent="-115888" eaLnBrk="1" hangingPunct="1">
              <a:buFontTx/>
              <a:buChar char="•"/>
            </a:pPr>
            <a:r>
              <a:rPr lang="en-US" dirty="0">
                <a:latin typeface="Times New Roman" charset="0"/>
              </a:rPr>
              <a:t> Here is a real-world example showing the efforts of Enrico</a:t>
            </a:r>
            <a:r>
              <a:rPr lang="ja-JP" altLang="en-US" dirty="0">
                <a:latin typeface="Times New Roman" charset="0"/>
              </a:rPr>
              <a:t>’</a:t>
            </a:r>
            <a:r>
              <a:rPr lang="en-US" altLang="ja-JP" dirty="0">
                <a:latin typeface="Times New Roman" charset="0"/>
              </a:rPr>
              <a:t>s, an Italian restaurant, as it </a:t>
            </a:r>
            <a:r>
              <a:rPr lang="en-US" altLang="ja-JP" dirty="0" smtClean="0">
                <a:latin typeface="Times New Roman" charset="0"/>
              </a:rPr>
              <a:t>implements </a:t>
            </a:r>
            <a:r>
              <a:rPr lang="en-US" altLang="ja-JP" dirty="0">
                <a:latin typeface="Times New Roman" charset="0"/>
              </a:rPr>
              <a:t>a HACCP </a:t>
            </a:r>
            <a:r>
              <a:rPr lang="en-US" altLang="ja-JP" dirty="0" smtClean="0">
                <a:latin typeface="Times New Roman" charset="0"/>
              </a:rPr>
              <a:t>program: </a:t>
            </a:r>
            <a:endParaRPr lang="en-US" altLang="ja-JP" dirty="0">
              <a:latin typeface="Times New Roman" charset="0"/>
            </a:endParaRPr>
          </a:p>
          <a:p>
            <a:pPr marL="573088" lvl="1" indent="-115888" eaLnBrk="1" hangingPunct="1">
              <a:buFontTx/>
              <a:buChar char="•"/>
            </a:pPr>
            <a:r>
              <a:rPr lang="en-US" dirty="0">
                <a:latin typeface="Times New Roman" charset="0"/>
              </a:rPr>
              <a:t>Enrico</a:t>
            </a:r>
            <a:r>
              <a:rPr lang="ja-JP" altLang="en-US" dirty="0">
                <a:latin typeface="Times New Roman" charset="0"/>
              </a:rPr>
              <a:t>’</a:t>
            </a:r>
            <a:r>
              <a:rPr lang="en-US" altLang="ja-JP" dirty="0">
                <a:latin typeface="Times New Roman" charset="0"/>
              </a:rPr>
              <a:t>s management team determined that time-temperature logs should be kept for three months. Receiving invoices would be kept for 60 days. The team used this documentation to support and revise their HACCP plan.</a:t>
            </a:r>
          </a:p>
          <a:p>
            <a:pPr marL="115888" indent="-115888" eaLnBrk="1" hangingPunct="1"/>
            <a:endParaRPr lang="en-US" dirty="0">
              <a:latin typeface="Times New Roman" charset="0"/>
            </a:endParaRPr>
          </a:p>
          <a:p>
            <a:pPr marL="115888" indent="-115888" eaLnBrk="1" hangingPunct="1"/>
            <a:endParaRPr lang="en-US" dirty="0">
              <a:latin typeface="Times New Roman"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236F865-5A97-A34D-9EFD-48986F0D77B6}" type="slidenum">
              <a:rPr lang="en-US" sz="1200" b="0" smtClean="0">
                <a:solidFill>
                  <a:schemeClr val="tx1"/>
                </a:solidFill>
              </a:rPr>
              <a:pPr eaLnBrk="1" hangingPunct="1">
                <a:defRPr/>
              </a:pPr>
              <a:t>122</a:t>
            </a:fld>
            <a:endParaRPr lang="en-US" sz="1200" b="0" dirty="0" smtClean="0">
              <a:solidFill>
                <a:schemeClr val="tx1"/>
              </a:solidFill>
            </a:endParaRPr>
          </a:p>
        </p:txBody>
      </p:sp>
      <p:sp>
        <p:nvSpPr>
          <p:cNvPr id="513027" name="Rectangle 2"/>
          <p:cNvSpPr>
            <a:spLocks noGrp="1" noRot="1" noChangeAspect="1" noChangeArrowheads="1" noTextEdit="1"/>
          </p:cNvSpPr>
          <p:nvPr>
            <p:ph type="sldImg"/>
          </p:nvPr>
        </p:nvSpPr>
        <p:spPr>
          <a:xfrm>
            <a:off x="1182688" y="696913"/>
            <a:ext cx="4648200" cy="3486150"/>
          </a:xfrm>
          <a:ln/>
        </p:spPr>
      </p:sp>
      <p:sp>
        <p:nvSpPr>
          <p:cNvPr id="51302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a:latin typeface="Times New Roman" charset="0"/>
                <a:cs typeface="+mn-cs"/>
              </a:rPr>
              <a:t>Some food processes are highly specialized and can be a serious health risk if specific procedures are not followed. Typically these processes are carried out at processing plants.</a:t>
            </a:r>
          </a:p>
          <a:p>
            <a:pPr eaLnBrk="1" hangingPunct="1">
              <a:buFontTx/>
              <a:buChar char="•"/>
              <a:defRPr/>
            </a:pPr>
            <a:r>
              <a:rPr lang="en-US" dirty="0">
                <a:latin typeface="Times New Roman" charset="0"/>
                <a:cs typeface="+mn-cs"/>
              </a:rPr>
              <a:t>A variance from the regulatory authority will be required before processing food this way. A variance is a document that allows a requirement to be waived or changed.</a:t>
            </a:r>
          </a:p>
          <a:p>
            <a:pPr eaLnBrk="1" hangingPunct="1">
              <a:buFontTx/>
              <a:buChar char="•"/>
              <a:defRPr/>
            </a:pPr>
            <a:r>
              <a:rPr lang="en-US" dirty="0">
                <a:latin typeface="Times New Roman" charset="0"/>
                <a:cs typeface="+mn-cs"/>
              </a:rPr>
              <a:t>A HACCP plan may also be required if the processing method carries a higher risk of causing a foodborne illness. There may also be dangers unique to these processes that are best addressed by HACCP</a:t>
            </a:r>
            <a:r>
              <a:rPr lang="en-US" dirty="0" smtClean="0">
                <a:latin typeface="Times New Roman" charset="0"/>
                <a:cs typeface="+mn-cs"/>
              </a:rPr>
              <a:t>.</a:t>
            </a:r>
            <a:endParaRPr lang="en-US" dirty="0">
              <a:latin typeface="Times New Roman" charset="0"/>
              <a:cs typeface="+mn-cs"/>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8EBC0B-6993-C342-B697-328E208CD348}" type="slidenum">
              <a:rPr lang="en-US" sz="1200" b="0" smtClean="0">
                <a:solidFill>
                  <a:schemeClr val="tx1"/>
                </a:solidFill>
              </a:rPr>
              <a:pPr eaLnBrk="1" hangingPunct="1">
                <a:defRPr/>
              </a:pPr>
              <a:t>123</a:t>
            </a:fld>
            <a:endParaRPr lang="en-US" sz="1200" b="0" dirty="0" smtClean="0">
              <a:solidFill>
                <a:schemeClr val="tx1"/>
              </a:solidFill>
            </a:endParaRPr>
          </a:p>
        </p:txBody>
      </p:sp>
      <p:sp>
        <p:nvSpPr>
          <p:cNvPr id="514051" name="Rectangle 2"/>
          <p:cNvSpPr>
            <a:spLocks noGrp="1" noRot="1" noChangeAspect="1" noChangeArrowheads="1" noTextEdit="1"/>
          </p:cNvSpPr>
          <p:nvPr>
            <p:ph type="sldImg"/>
          </p:nvPr>
        </p:nvSpPr>
        <p:spPr>
          <a:xfrm>
            <a:off x="1182688" y="696913"/>
            <a:ext cx="4648200" cy="3486150"/>
          </a:xfrm>
          <a:ln/>
        </p:spPr>
      </p:sp>
      <p:sp>
        <p:nvSpPr>
          <p:cNvPr id="51405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a:latin typeface="Times New Roman" charset="0"/>
                <a:cs typeface="+mn-cs"/>
              </a:rPr>
              <a:t>Always check with your local regulatory authority to see if a variance is also required when prepping food in these ways.</a:t>
            </a:r>
          </a:p>
          <a:p>
            <a:pPr eaLnBrk="1" hangingPunct="1">
              <a:buFontTx/>
              <a:buChar char="•"/>
              <a:defRPr/>
            </a:pPr>
            <a:r>
              <a:rPr lang="en-US" dirty="0">
                <a:latin typeface="Times New Roman" charset="0"/>
                <a:cs typeface="+mn-cs"/>
              </a:rPr>
              <a:t>A HACCP plan is required when packaging food using reduced-oxygen packaging (ROP) methods. This includes MAP, vacuum-packed, and </a:t>
            </a:r>
            <a:r>
              <a:rPr lang="en-US" i="1" dirty="0">
                <a:latin typeface="Times New Roman" charset="0"/>
                <a:cs typeface="+mn-cs"/>
              </a:rPr>
              <a:t>sous vide</a:t>
            </a:r>
            <a:r>
              <a:rPr lang="en-US" dirty="0">
                <a:latin typeface="Times New Roman" charset="0"/>
                <a:cs typeface="+mn-cs"/>
              </a:rPr>
              <a:t> food. </a:t>
            </a:r>
            <a:r>
              <a:rPr lang="en-US" i="1" dirty="0">
                <a:latin typeface="Times New Roman" charset="0"/>
                <a:cs typeface="+mn-cs"/>
              </a:rPr>
              <a:t>Clostridium botulinum</a:t>
            </a:r>
            <a:r>
              <a:rPr lang="en-US" b="1" dirty="0">
                <a:latin typeface="Times New Roman" charset="0"/>
                <a:cs typeface="+mn-cs"/>
              </a:rPr>
              <a:t> </a:t>
            </a:r>
            <a:r>
              <a:rPr lang="en-US" dirty="0">
                <a:latin typeface="Times New Roman" charset="0"/>
                <a:cs typeface="+mn-cs"/>
              </a:rPr>
              <a:t>and </a:t>
            </a:r>
            <a:r>
              <a:rPr lang="en-US" i="1" dirty="0">
                <a:latin typeface="Times New Roman" charset="0"/>
                <a:cs typeface="+mn-cs"/>
              </a:rPr>
              <a:t>Listeria monocytogenes</a:t>
            </a:r>
            <a:r>
              <a:rPr lang="en-US" dirty="0">
                <a:latin typeface="Times New Roman" charset="0"/>
                <a:cs typeface="+mn-cs"/>
              </a:rPr>
              <a:t> are risks to food packaged in these ways.</a:t>
            </a:r>
          </a:p>
          <a:p>
            <a:pPr eaLnBrk="1" hangingPunct="1">
              <a:defRPr/>
            </a:pPr>
            <a:endParaRPr lang="en-US" dirty="0">
              <a:latin typeface="Times New Roman" charset="0"/>
              <a:cs typeface="+mn-cs"/>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a:ln/>
        </p:spPr>
      </p:sp>
      <p:sp>
        <p:nvSpPr>
          <p:cNvPr id="5150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5150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683F21-D6F0-9741-8B66-56E6CECDE660}" type="slidenum">
              <a:rPr lang="en-US" sz="1200" b="0" smtClean="0">
                <a:solidFill>
                  <a:schemeClr val="tx1"/>
                </a:solidFill>
              </a:rPr>
              <a:pPr eaLnBrk="1" hangingPunct="1">
                <a:defRPr/>
              </a:pPr>
              <a:t>124</a:t>
            </a:fld>
            <a:endParaRPr lang="en-US" sz="1200" b="0" dirty="0" smtClean="0">
              <a:solidFill>
                <a:schemeClr val="tx1"/>
              </a:solidFill>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3A03A03-40D5-2B45-AF86-81CFF61164C2}" type="slidenum">
              <a:rPr lang="en-US" sz="1200" b="0" smtClean="0">
                <a:solidFill>
                  <a:schemeClr val="tx1"/>
                </a:solidFill>
              </a:rPr>
              <a:pPr eaLnBrk="1" hangingPunct="1">
                <a:defRPr/>
              </a:pPr>
              <a:t>125</a:t>
            </a:fld>
            <a:endParaRPr lang="en-US" sz="1200" b="0" dirty="0" smtClean="0">
              <a:solidFill>
                <a:schemeClr val="tx1"/>
              </a:solidFill>
            </a:endParaRPr>
          </a:p>
        </p:txBody>
      </p:sp>
      <p:sp>
        <p:nvSpPr>
          <p:cNvPr id="521219"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p:txBody>
          <a:bodyPr/>
          <a:lstStyle/>
          <a:p>
            <a:endParaRPr lang="en-US" b="1"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7F2BA35-4A3C-E445-A566-814043F9DB9A}" type="slidenum">
              <a:rPr lang="en-US" sz="1200" b="0" smtClean="0">
                <a:solidFill>
                  <a:schemeClr val="tx1"/>
                </a:solidFill>
              </a:rPr>
              <a:pPr eaLnBrk="1" hangingPunct="1">
                <a:defRPr/>
              </a:pPr>
              <a:t>126</a:t>
            </a:fld>
            <a:endParaRPr lang="en-US" sz="1200" b="0" dirty="0" smtClean="0">
              <a:solidFill>
                <a:schemeClr val="tx1"/>
              </a:solidFill>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Always follow the manufacturer</a:t>
            </a:r>
            <a:r>
              <a:rPr lang="ja-JP" altLang="en-US" dirty="0">
                <a:latin typeface="Times New Roman" charset="0"/>
                <a:cs typeface="+mn-cs"/>
              </a:rPr>
              <a:t>’</a:t>
            </a:r>
            <a:r>
              <a:rPr lang="en-US" dirty="0">
                <a:latin typeface="Times New Roman" charset="0"/>
                <a:cs typeface="+mn-cs"/>
              </a:rPr>
              <a:t>s instructions when installing, operating, and maintaining dishwashers.</a:t>
            </a:r>
          </a:p>
          <a:p>
            <a:pPr marL="114300" indent="-114300" eaLnBrk="1" hangingPunct="1">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B89131A-37DE-1947-B2CC-060C195D18E2}" type="slidenum">
              <a:rPr lang="en-US" sz="1200" b="0" smtClean="0">
                <a:solidFill>
                  <a:schemeClr val="tx1"/>
                </a:solidFill>
              </a:rPr>
              <a:pPr eaLnBrk="1" hangingPunct="1">
                <a:defRPr/>
              </a:pPr>
              <a:t>127</a:t>
            </a:fld>
            <a:endParaRPr lang="en-US" sz="1200" b="0" dirty="0" smtClean="0">
              <a:solidFill>
                <a:schemeClr val="tx1"/>
              </a:solidFill>
            </a:endParaRPr>
          </a:p>
        </p:txBody>
      </p:sp>
      <p:sp>
        <p:nvSpPr>
          <p:cNvPr id="534531" name="Rectangle 2"/>
          <p:cNvSpPr>
            <a:spLocks noGrp="1" noRot="1" noChangeAspect="1" noChangeArrowheads="1" noTextEdit="1"/>
          </p:cNvSpPr>
          <p:nvPr>
            <p:ph type="sldImg"/>
          </p:nvPr>
        </p:nvSpPr>
        <p:spPr>
          <a:xfrm>
            <a:off x="1182688" y="696913"/>
            <a:ext cx="4648200" cy="3486150"/>
          </a:xfrm>
          <a:ln/>
        </p:spPr>
      </p:sp>
      <p:sp>
        <p:nvSpPr>
          <p:cNvPr id="534532"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Waste and recyclables must be stored separately from food and food-contact surfaces. The storage of these items must not create a nuisance or a public health hazard.</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C1D9586-A4BC-7749-96E6-B4DD98F6A8C2}" type="slidenum">
              <a:rPr lang="en-US" sz="1200" b="0" smtClean="0">
                <a:solidFill>
                  <a:schemeClr val="tx1"/>
                </a:solidFill>
              </a:rPr>
              <a:pPr eaLnBrk="1" hangingPunct="1">
                <a:defRPr/>
              </a:pPr>
              <a:t>128</a:t>
            </a:fld>
            <a:endParaRPr lang="en-US" sz="1200" b="0" dirty="0" smtClean="0">
              <a:solidFill>
                <a:schemeClr val="tx1"/>
              </a:solidFill>
            </a:endParaRPr>
          </a:p>
        </p:txBody>
      </p:sp>
      <p:sp>
        <p:nvSpPr>
          <p:cNvPr id="536579"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4300" indent="-114300" eaLnBrk="1" hangingPunct="1">
              <a:buFontTx/>
              <a:buChar char="•"/>
            </a:pPr>
            <a:r>
              <a:rPr lang="en-US" dirty="0">
                <a:latin typeface="Times New Roman" charset="0"/>
              </a:rPr>
              <a:t>Certain crises can affect the safety of the food you serve. Common crisis</a:t>
            </a:r>
            <a:r>
              <a:rPr lang="ja-JP" altLang="en-US" dirty="0">
                <a:latin typeface="Times New Roman" charset="0"/>
              </a:rPr>
              <a:t>’</a:t>
            </a:r>
            <a:r>
              <a:rPr lang="en-US" altLang="ja-JP" dirty="0">
                <a:latin typeface="Times New Roman" charset="0"/>
              </a:rPr>
              <a:t> include electrical power outages, fire, flooding, and sewage backups. Local regulatory authorities consider these to be imminent health hazards. An imminent health hazard is a significant threat or danger to health that requires immediate correction or closure to prevent injury.</a:t>
            </a:r>
          </a:p>
          <a:p>
            <a:pPr marL="114300" indent="-114300" eaLnBrk="1" hangingPunct="1">
              <a:buFontTx/>
              <a:buChar char="•"/>
            </a:pPr>
            <a:r>
              <a:rPr lang="en-US" dirty="0">
                <a:latin typeface="Times New Roman" charset="0"/>
              </a:rPr>
              <a:t>Temperature control: Power failures and refrigeration breakdowns can threaten your ability to control the temperature of TCS food, which can result in the growth of pathogens.</a:t>
            </a:r>
          </a:p>
          <a:p>
            <a:pPr marL="114300" indent="-114300" eaLnBrk="1" hangingPunct="1">
              <a:buFontTx/>
              <a:buChar char="•"/>
            </a:pPr>
            <a:r>
              <a:rPr lang="en-US" dirty="0">
                <a:latin typeface="Times New Roman" charset="0"/>
              </a:rPr>
              <a:t>Physical security: Unauthorized people inside a facility are a risk to food safety. This is especially true when they can access storage and processing areas. Also, acts of nature can weaken a facility</a:t>
            </a:r>
            <a:r>
              <a:rPr lang="ja-JP" altLang="en-US" dirty="0">
                <a:latin typeface="Times New Roman" charset="0"/>
              </a:rPr>
              <a:t>’</a:t>
            </a:r>
            <a:r>
              <a:rPr lang="en-US" altLang="ja-JP" dirty="0">
                <a:latin typeface="Times New Roman" charset="0"/>
              </a:rPr>
              <a:t>s security. </a:t>
            </a:r>
          </a:p>
          <a:p>
            <a:pPr marL="114300" indent="-114300" eaLnBrk="1" hangingPunct="1">
              <a:buFontTx/>
              <a:buChar char="•"/>
            </a:pPr>
            <a:r>
              <a:rPr lang="en-US" dirty="0">
                <a:latin typeface="Times New Roman" charset="0"/>
              </a:rPr>
              <a:t>Drinkable water </a:t>
            </a:r>
            <a:r>
              <a:rPr lang="en-US" dirty="0" smtClean="0">
                <a:latin typeface="Times New Roman" charset="0"/>
              </a:rPr>
              <a:t>supply: </a:t>
            </a:r>
            <a:r>
              <a:rPr lang="en-US" dirty="0">
                <a:latin typeface="Times New Roman" charset="0"/>
              </a:rPr>
              <a:t>Threats to the drinkable water supply must also be considered. Broken water mains and breakdowns at water treatment facilities are a risk to the safety of food. Terrorist contamination of the water supply could also be a threat.</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A377163-F57B-E840-9BF6-5F15634B9ADC}" type="slidenum">
              <a:rPr lang="en-US" sz="1200" b="0" smtClean="0">
                <a:solidFill>
                  <a:prstClr val="black"/>
                </a:solidFill>
              </a:rPr>
              <a:pPr eaLnBrk="1" hangingPunct="1">
                <a:defRPr/>
              </a:pPr>
              <a:t>129</a:t>
            </a:fld>
            <a:endParaRPr lang="en-US" sz="1200" b="0" dirty="0" smtClean="0">
              <a:solidFill>
                <a:prstClr val="black"/>
              </a:solidFill>
            </a:endParaRPr>
          </a:p>
        </p:txBody>
      </p:sp>
      <p:sp>
        <p:nvSpPr>
          <p:cNvPr id="537603"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lIns="92830" tIns="46415" rIns="92830" bIns="46415"/>
          <a:lstStyle/>
          <a:p>
            <a:pPr marL="114300" indent="-114300" eaLnBrk="1" hangingPunct="1"/>
            <a:endParaRPr lang="en-US" b="1" dirty="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E9D3DF0-0258-2E44-87FB-D66B203585B3}" type="slidenum">
              <a:rPr lang="en-US" sz="1200" b="0" smtClean="0">
                <a:solidFill>
                  <a:schemeClr val="tx1"/>
                </a:solidFill>
              </a:rPr>
              <a:pPr eaLnBrk="1" hangingPunct="1">
                <a:defRPr/>
              </a:pPr>
              <a:t>13</a:t>
            </a:fld>
            <a:endParaRPr lang="en-US" sz="1200" b="0" dirty="0" smtClean="0">
              <a:solidFill>
                <a:schemeClr val="tx1"/>
              </a:solidFill>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a:t>
            </a:r>
            <a:r>
              <a:rPr lang="en-US" b="1" dirty="0" smtClean="0">
                <a:latin typeface="Times New Roman" charset="0"/>
                <a:cs typeface="Times New Roman" charset="0"/>
              </a:rPr>
              <a:t>Notes</a:t>
            </a:r>
            <a:endParaRPr lang="en-US" dirty="0">
              <a:latin typeface="Times New Roman" charset="0"/>
              <a:cs typeface="+mn-cs"/>
            </a:endParaRPr>
          </a:p>
          <a:p>
            <a:pPr eaLnBrk="1" hangingPunct="1">
              <a:buFontTx/>
              <a:buChar char="•"/>
              <a:defRPr/>
            </a:pPr>
            <a:r>
              <a:rPr lang="en-US" dirty="0">
                <a:latin typeface="Times New Roman" charset="0"/>
                <a:cs typeface="+mn-cs"/>
              </a:rPr>
              <a:t>The Food and Drug Administration (FDA) inspects all food except meat, poultry, and eggs. The agency also regulates food transported across state lines. In addition, the agency issues the </a:t>
            </a:r>
            <a:r>
              <a:rPr lang="en-US" i="1" dirty="0" smtClean="0">
                <a:latin typeface="Times New Roman" charset="0"/>
                <a:cs typeface="+mn-cs"/>
              </a:rPr>
              <a:t>FDA Food </a:t>
            </a:r>
            <a:r>
              <a:rPr lang="en-US" i="1" dirty="0">
                <a:latin typeface="Times New Roman" charset="0"/>
                <a:cs typeface="+mn-cs"/>
              </a:rPr>
              <a:t>Code</a:t>
            </a:r>
            <a:r>
              <a:rPr lang="en-US" dirty="0">
                <a:latin typeface="Times New Roman" charset="0"/>
                <a:cs typeface="+mn-cs"/>
              </a:rPr>
              <a:t>, which provides recommendations for food safety regulations.  </a:t>
            </a:r>
          </a:p>
          <a:p>
            <a:pPr eaLnBrk="1" hangingPunct="1">
              <a:buFontTx/>
              <a:buChar char="•"/>
              <a:defRPr/>
            </a:pPr>
            <a:r>
              <a:rPr lang="en-US" dirty="0">
                <a:latin typeface="Times New Roman" charset="0"/>
                <a:cs typeface="+mn-cs"/>
              </a:rPr>
              <a:t>The U.S. Department of Agriculture (USDA) regulates and inspects meat, poultry, and eggs. It also regulates food that crosses state boundaries or involves more than one state.</a:t>
            </a:r>
          </a:p>
          <a:p>
            <a:pPr eaLnBrk="1" hangingPunct="1">
              <a:buFontTx/>
              <a:buChar char="•"/>
              <a:defRPr/>
            </a:pPr>
            <a:r>
              <a:rPr lang="en-US" dirty="0">
                <a:latin typeface="Times New Roman" charset="0"/>
                <a:cs typeface="+mn-cs"/>
              </a:rPr>
              <a:t>Agencies such as the Centers for Disease Control and Prevention (CDC) and the U. S. Public Health Service (PHS) conduct research into the causes of </a:t>
            </a:r>
            <a:r>
              <a:rPr lang="en-US" dirty="0" smtClean="0">
                <a:latin typeface="Times New Roman" charset="0"/>
                <a:cs typeface="+mn-cs"/>
              </a:rPr>
              <a:t>foodborne-illness </a:t>
            </a:r>
            <a:r>
              <a:rPr lang="en-US" dirty="0">
                <a:latin typeface="Times New Roman" charset="0"/>
                <a:cs typeface="+mn-cs"/>
              </a:rPr>
              <a:t>outbreaks. </a:t>
            </a:r>
            <a:endParaRPr lang="en-US" b="1" dirty="0">
              <a:solidFill>
                <a:srgbClr val="FF3300"/>
              </a:solidFill>
              <a:latin typeface="Times New Roman" charset="0"/>
              <a:cs typeface="+mn-cs"/>
            </a:endParaRPr>
          </a:p>
          <a:p>
            <a:pPr eaLnBrk="1" hangingPunct="1">
              <a:buFontTx/>
              <a:buChar char="•"/>
              <a:defRPr/>
            </a:pPr>
            <a:r>
              <a:rPr lang="en-US" dirty="0">
                <a:latin typeface="Times New Roman" charset="0"/>
                <a:cs typeface="+mn-cs"/>
              </a:rPr>
              <a:t>State and local regulatory authorities write or adopt code that regulates retail and foodservice operations. </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a:ln/>
        </p:spPr>
      </p:sp>
      <p:sp>
        <p:nvSpPr>
          <p:cNvPr id="54477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5447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CEC319-481B-114F-9FED-80839561D0CC}" type="slidenum">
              <a:rPr lang="en-US" sz="1200" b="0" smtClean="0">
                <a:solidFill>
                  <a:schemeClr val="tx1"/>
                </a:solidFill>
              </a:rPr>
              <a:pPr eaLnBrk="1" hangingPunct="1">
                <a:defRPr/>
              </a:pPr>
              <a:t>130</a:t>
            </a:fld>
            <a:endParaRPr lang="en-US" sz="1200" b="0" dirty="0" smtClean="0">
              <a:solidFill>
                <a:schemeClr val="tx1"/>
              </a:solidFill>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1FE41A-DD89-214A-9D48-47F8E3CAC923}" type="slidenum">
              <a:rPr lang="en-US" sz="1200" b="0" smtClean="0">
                <a:solidFill>
                  <a:schemeClr val="tx1"/>
                </a:solidFill>
              </a:rPr>
              <a:pPr eaLnBrk="1" hangingPunct="1">
                <a:defRPr/>
              </a:pPr>
              <a:t>131</a:t>
            </a:fld>
            <a:endParaRPr lang="en-US" sz="1200" b="0" dirty="0" smtClean="0">
              <a:solidFill>
                <a:schemeClr val="tx1"/>
              </a:solidFill>
            </a:endParaRPr>
          </a:p>
        </p:txBody>
      </p:sp>
      <p:sp>
        <p:nvSpPr>
          <p:cNvPr id="553987" name="Rectangle 2"/>
          <p:cNvSpPr>
            <a:spLocks noGrp="1" noRot="1" noChangeAspect="1" noChangeArrowheads="1" noTextEdit="1"/>
          </p:cNvSpPr>
          <p:nvPr>
            <p:ph type="sldImg"/>
          </p:nvPr>
        </p:nvSpPr>
        <p:spPr>
          <a:xfrm>
            <a:off x="1182688" y="696913"/>
            <a:ext cx="4648200" cy="3486150"/>
          </a:xfrm>
          <a:ln/>
        </p:spPr>
      </p:sp>
      <p:sp>
        <p:nvSpPr>
          <p:cNvPr id="553988" name="Rectangle 3"/>
          <p:cNvSpPr>
            <a:spLocks noGrp="1" noChangeArrowheads="1"/>
          </p:cNvSpPr>
          <p:nvPr>
            <p:ph type="body" idx="1"/>
          </p:nvPr>
        </p:nvSpPr>
        <p:spPr>
          <a:xfrm>
            <a:off x="869950" y="4484688"/>
            <a:ext cx="5607050" cy="46212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228600" indent="-228600" defTabSz="571500" eaLnBrk="1" hangingPunct="1">
              <a:defRPr/>
            </a:pPr>
            <a:endParaRPr lang="en-US" b="1" dirty="0">
              <a:latin typeface="Times New Roman" charset="0"/>
              <a:cs typeface="+mn-cs"/>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E1470029-A89C-3948-A056-70844596351F}" type="slidenum">
              <a:rPr lang="en-US" smtClean="0"/>
              <a:pPr>
                <a:defRPr/>
              </a:pPr>
              <a:t>132</a:t>
            </a:fld>
            <a:endParaRPr lang="en-US" dirty="0"/>
          </a:p>
        </p:txBody>
      </p:sp>
    </p:spTree>
    <p:extLst>
      <p:ext uri="{BB962C8B-B14F-4D97-AF65-F5344CB8AC3E}">
        <p14:creationId xmlns:p14="http://schemas.microsoft.com/office/powerpoint/2010/main" val="299355062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B9E40C4-7859-514A-8DDE-312668C68ACE}" type="slidenum">
              <a:rPr lang="en-US" sz="1200" b="0" smtClean="0">
                <a:solidFill>
                  <a:schemeClr val="tx1"/>
                </a:solidFill>
              </a:rPr>
              <a:pPr eaLnBrk="1" hangingPunct="1">
                <a:defRPr/>
              </a:pPr>
              <a:t>133</a:t>
            </a:fld>
            <a:endParaRPr lang="en-US" sz="1200" b="0" dirty="0" smtClean="0">
              <a:solidFill>
                <a:schemeClr val="tx1"/>
              </a:solidFill>
            </a:endParaRPr>
          </a:p>
        </p:txBody>
      </p:sp>
      <p:sp>
        <p:nvSpPr>
          <p:cNvPr id="556035"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xfrm>
            <a:off x="876300" y="4468813"/>
            <a:ext cx="5140325" cy="4294187"/>
          </a:xfrm>
        </p:spPr>
        <p:txBody>
          <a:bodyPr/>
          <a:lstStyle/>
          <a:p>
            <a:pPr marL="114300" indent="-114300" eaLnBrk="1" hangingPunct="1">
              <a:lnSpc>
                <a:spcPct val="80000"/>
              </a:lnSpc>
              <a:spcBef>
                <a:spcPct val="50000"/>
              </a:spcBef>
              <a:defRPr/>
            </a:pPr>
            <a:r>
              <a:rPr lang="en-US" b="1" dirty="0" smtClean="0">
                <a:ea typeface="+mn-ea"/>
                <a:cs typeface="Times New Roman" pitchFamily="18" charset="0"/>
              </a:rPr>
              <a:t>Instructor Notes</a:t>
            </a:r>
          </a:p>
          <a:p>
            <a:pPr marL="114300" indent="-114300" eaLnBrk="1" hangingPunct="1">
              <a:lnSpc>
                <a:spcPct val="80000"/>
              </a:lnSpc>
              <a:spcBef>
                <a:spcPct val="50000"/>
              </a:spcBef>
              <a:buSzPct val="80000"/>
              <a:buFontTx/>
              <a:buChar char="•"/>
              <a:defRPr/>
            </a:pPr>
            <a:r>
              <a:rPr lang="en-US" dirty="0" smtClean="0">
                <a:latin typeface="Times"/>
                <a:ea typeface="+mn-ea"/>
                <a:cs typeface="Times New Roman" pitchFamily="18" charset="0"/>
              </a:rPr>
              <a:t>All surfaces must be cleaned and rinsed. This includes walls, storage shelves, and garbage containers. However, any surface that touches food, such as knives, stockpots, cutting boards, or prep tables, must be cleaned and sanitized.</a:t>
            </a:r>
            <a:endParaRPr lang="en-US" dirty="0" smtClean="0">
              <a:ea typeface="+mn-ea"/>
              <a:cs typeface="+mn-cs"/>
            </a:endParaRP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Scrape or remove food bits from the surface. </a:t>
            </a:r>
            <a:r>
              <a:rPr lang="en-US" dirty="0" smtClean="0">
                <a:ea typeface="+mn-ea"/>
                <a:cs typeface="Times New Roman" pitchFamily="18" charset="0"/>
              </a:rPr>
              <a:t>Use the correct cleaning tool such as a nylon brush or pad, or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Wash the surface</a:t>
            </a:r>
            <a:r>
              <a:rPr lang="en-US" dirty="0" smtClean="0">
                <a:ea typeface="+mn-ea"/>
                <a:cs typeface="Times New Roman" pitchFamily="18" charset="0"/>
              </a:rPr>
              <a:t>. Prepare the cleaning solution with an approved detergent. Wash the surface with the correct cleaning tool such as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Rinse the surface. </a:t>
            </a:r>
            <a:r>
              <a:rPr lang="en-US" dirty="0" smtClean="0">
                <a:ea typeface="+mn-ea"/>
                <a:cs typeface="Times New Roman" pitchFamily="18" charset="0"/>
              </a:rPr>
              <a:t>Use clean water. Rinse the surface with the correct cleaning tool such as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Sanitize the surface</a:t>
            </a:r>
            <a:r>
              <a:rPr lang="en-US" dirty="0" smtClean="0">
                <a:ea typeface="+mn-ea"/>
                <a:cs typeface="Times New Roman" pitchFamily="18" charset="0"/>
              </a:rPr>
              <a:t>. Use the correct sanitizing solution. Prepare the concentration per manufacturer requirements. Use the correct tool, such as a cloth towel, to sanitize the surface. Make sure the entire surface has come in contact with the sanitizing solution.</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Allow the surface to air-dry.</a:t>
            </a:r>
          </a:p>
          <a:p>
            <a:pPr marL="114300" indent="-114300" eaLnBrk="1" hangingPunct="1">
              <a:lnSpc>
                <a:spcPct val="80000"/>
              </a:lnSpc>
              <a:spcBef>
                <a:spcPct val="50000"/>
              </a:spcBef>
              <a:defRPr/>
            </a:pPr>
            <a:endParaRPr lang="en-US" dirty="0" smtClean="0">
              <a:ea typeface="+mn-ea"/>
              <a:cs typeface="+mn-cs"/>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B326563-040B-0B4C-BC93-F8EA2F40934E}" type="slidenum">
              <a:rPr lang="en-US" sz="1200" b="0" smtClean="0">
                <a:solidFill>
                  <a:schemeClr val="tx1"/>
                </a:solidFill>
              </a:rPr>
              <a:pPr eaLnBrk="1" hangingPunct="1">
                <a:defRPr/>
              </a:pPr>
              <a:t>134</a:t>
            </a:fld>
            <a:endParaRPr lang="en-US" sz="1200" b="0" dirty="0" smtClean="0">
              <a:solidFill>
                <a:schemeClr val="tx1"/>
              </a:solidFill>
            </a:endParaRPr>
          </a:p>
        </p:txBody>
      </p:sp>
      <p:sp>
        <p:nvSpPr>
          <p:cNvPr id="558083"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701675" y="4419600"/>
            <a:ext cx="5608638" cy="4183063"/>
          </a:xfrm>
        </p:spPr>
        <p:txBody>
          <a:bodyPr/>
          <a:lstStyle/>
          <a:p>
            <a:pPr>
              <a:defRPr/>
            </a:pPr>
            <a:r>
              <a:rPr lang="en-US" b="1" dirty="0"/>
              <a:t>Instructor Notes</a:t>
            </a:r>
          </a:p>
          <a:p>
            <a:pPr marL="171450" indent="-171450">
              <a:buFont typeface="Arial" pitchFamily="34" charset="0"/>
              <a:buChar char="•"/>
              <a:defRPr/>
            </a:pPr>
            <a:r>
              <a:rPr lang="en-US" dirty="0"/>
              <a:t>Equipment manufacturers will usually provide instructions for cleaning and sanitizing stationary equipment, such as a slicer. </a:t>
            </a:r>
          </a:p>
          <a:p>
            <a:pPr marL="171450" indent="-171450">
              <a:buFont typeface="Arial" pitchFamily="34" charset="0"/>
              <a:buChar char="•"/>
              <a:defRPr/>
            </a:pPr>
            <a:r>
              <a:rPr lang="en-US" dirty="0"/>
              <a:t>Unplug the equipment. </a:t>
            </a:r>
          </a:p>
          <a:p>
            <a:pPr marL="171450" indent="-171450">
              <a:buFont typeface="Arial" pitchFamily="34" charset="0"/>
              <a:buChar char="•"/>
              <a:defRPr/>
            </a:pPr>
            <a:r>
              <a:rPr lang="en-US" dirty="0"/>
              <a:t>Take the removable parts off the equipment. Wash, rinse, and sanitize them by hand. You can also run the parts through a dishwasher if allowed.</a:t>
            </a:r>
          </a:p>
          <a:p>
            <a:pPr marL="171450" indent="-171450">
              <a:buFont typeface="Arial" pitchFamily="34" charset="0"/>
              <a:buChar char="•"/>
              <a:defRPr/>
            </a:pPr>
            <a:r>
              <a:rPr lang="en-US" dirty="0"/>
              <a:t>Scrape or remove food from the equipment surfaces.</a:t>
            </a:r>
          </a:p>
          <a:p>
            <a:pPr marL="171450" indent="-171450">
              <a:buFont typeface="Arial" pitchFamily="34" charset="0"/>
              <a:buChar char="•"/>
              <a:defRPr/>
            </a:pPr>
            <a:r>
              <a:rPr lang="en-US" dirty="0"/>
              <a:t>Wash the equipment surfaces. Use a cleaning solution prepared with an approved detergent. Wash the equipment with the correct cleaning tool such as a nylon brush or pad, or a cloth towel.</a:t>
            </a:r>
          </a:p>
          <a:p>
            <a:endParaRPr 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B802519-3C23-5441-8829-74FE9012A68B}" type="slidenum">
              <a:rPr lang="en-US" sz="1200" b="0" smtClean="0">
                <a:solidFill>
                  <a:schemeClr val="tx1"/>
                </a:solidFill>
              </a:rPr>
              <a:pPr eaLnBrk="1" hangingPunct="1">
                <a:defRPr/>
              </a:pPr>
              <a:t>135</a:t>
            </a:fld>
            <a:endParaRPr lang="en-US" sz="1200" b="0" dirty="0" smtClean="0">
              <a:solidFill>
                <a:schemeClr val="tx1"/>
              </a:solidFill>
            </a:endParaRPr>
          </a:p>
        </p:txBody>
      </p:sp>
      <p:sp>
        <p:nvSpPr>
          <p:cNvPr id="559107" name="Rectangle 2"/>
          <p:cNvSpPr>
            <a:spLocks noGrp="1" noRot="1" noChangeAspect="1" noChangeArrowheads="1" noTextEdit="1"/>
          </p:cNvSpPr>
          <p:nvPr>
            <p:ph type="sldImg"/>
          </p:nvPr>
        </p:nvSpPr>
        <p:spPr>
          <a:ln/>
        </p:spPr>
      </p:sp>
      <p:sp>
        <p:nvSpPr>
          <p:cNvPr id="5" name="Notes Placeholder 2"/>
          <p:cNvSpPr>
            <a:spLocks noGrp="1"/>
          </p:cNvSpPr>
          <p:nvPr>
            <p:ph type="body" idx="3"/>
          </p:nvPr>
        </p:nvSpPr>
        <p:spPr>
          <a:xfrm>
            <a:off x="701675" y="4416425"/>
            <a:ext cx="5608638" cy="4183063"/>
          </a:xfrm>
        </p:spPr>
        <p:txBody>
          <a:bodyPr/>
          <a:lstStyle/>
          <a:p>
            <a:pPr marL="0" indent="0">
              <a:defRPr/>
            </a:pPr>
            <a:r>
              <a:rPr lang="en-US" b="1" dirty="0" smtClean="0"/>
              <a:t>Instructor Notes</a:t>
            </a:r>
          </a:p>
          <a:p>
            <a:pPr marL="171450" indent="-171450">
              <a:buFont typeface="Arial" pitchFamily="34" charset="0"/>
              <a:buChar char="•"/>
              <a:defRPr/>
            </a:pPr>
            <a:r>
              <a:rPr lang="en-US" dirty="0" smtClean="0"/>
              <a:t>Rinse </a:t>
            </a:r>
            <a:r>
              <a:rPr lang="en-US" dirty="0"/>
              <a:t>the equipment surfaces with clean water. Use a cloth towel or other correct tool.</a:t>
            </a:r>
          </a:p>
          <a:p>
            <a:pPr marL="171450" indent="-171450">
              <a:buFont typeface="Arial" pitchFamily="34" charset="0"/>
              <a:buChar char="•"/>
              <a:defRPr/>
            </a:pPr>
            <a:r>
              <a:rPr lang="en-US" dirty="0"/>
              <a:t>Sanitize the equipment surfaces. The food handler in the </a:t>
            </a:r>
            <a:r>
              <a:rPr lang="en-US" dirty="0" smtClean="0"/>
              <a:t>photo </a:t>
            </a:r>
            <a:r>
              <a:rPr lang="en-US" dirty="0"/>
              <a:t>is sanitizing the surfaces of a slicer. Make sure the sanitizer comes in contact with each surface. The concentration of the sanitizer must meet requirements.</a:t>
            </a:r>
          </a:p>
          <a:p>
            <a:pPr marL="171450" indent="-171450">
              <a:buFont typeface="Arial" pitchFamily="34" charset="0"/>
              <a:buChar char="•"/>
              <a:defRPr/>
            </a:pPr>
            <a:r>
              <a:rPr lang="en-US" dirty="0"/>
              <a:t>Allow all surfaces to air-dry. </a:t>
            </a:r>
          </a:p>
          <a:p>
            <a:pPr marL="171450" indent="-171450">
              <a:buFont typeface="Arial" pitchFamily="34" charset="0"/>
              <a:buChar char="•"/>
              <a:defRPr/>
            </a:pPr>
            <a:r>
              <a:rPr lang="en-US" dirty="0"/>
              <a:t>Put the unit back together.</a:t>
            </a:r>
          </a:p>
          <a:p>
            <a:endParaRPr lang="en-US" b="1"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05C36B-572E-4F41-AABF-3F7DE1CFC76B}" type="slidenum">
              <a:rPr lang="en-US" sz="1200" b="0" smtClean="0">
                <a:solidFill>
                  <a:schemeClr val="tx1"/>
                </a:solidFill>
              </a:rPr>
              <a:pPr eaLnBrk="1" hangingPunct="1">
                <a:defRPr/>
              </a:pPr>
              <a:t>136</a:t>
            </a:fld>
            <a:endParaRPr lang="en-US" sz="1200" b="0" dirty="0" smtClean="0">
              <a:solidFill>
                <a:schemeClr val="tx1"/>
              </a:solidFill>
            </a:endParaRPr>
          </a:p>
        </p:txBody>
      </p:sp>
      <p:sp>
        <p:nvSpPr>
          <p:cNvPr id="560131" name="Rectangle 2"/>
          <p:cNvSpPr>
            <a:spLocks noGrp="1" noRot="1" noChangeAspect="1" noChangeArrowheads="1" noTextEdit="1"/>
          </p:cNvSpPr>
          <p:nvPr>
            <p:ph type="sldImg"/>
          </p:nvPr>
        </p:nvSpPr>
        <p:spPr>
          <a:ln/>
        </p:spPr>
      </p:sp>
      <p:sp>
        <p:nvSpPr>
          <p:cNvPr id="560133" name="Notes Placeholder 2"/>
          <p:cNvSpPr>
            <a:spLocks noGrp="1"/>
          </p:cNvSpPr>
          <p:nvPr>
            <p:ph type="body" idx="1"/>
          </p:nvPr>
        </p:nvSpPr>
        <p:spPr>
          <a:xfrm>
            <a:off x="701675" y="4533900"/>
            <a:ext cx="5608638" cy="418306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 typeface="Arial" charset="0"/>
              <a:buChar char="•"/>
            </a:pPr>
            <a:r>
              <a:rPr lang="en-US" dirty="0"/>
              <a:t>Some pieces of equipment, such as soft-serve yogurt machines, are designed to have cleaning and sanitizing solutions pumped through them. Since many of them hold and dispense TCS food, they must be cleaned and sanitized every day unless otherwise indicated by the manufacturer. You should also check your local regulatory requirements.</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EBA1611-5321-D243-88F0-6DEC70DDF319}" type="slidenum">
              <a:rPr lang="en-US" sz="1200" b="0" smtClean="0">
                <a:solidFill>
                  <a:schemeClr val="tx1"/>
                </a:solidFill>
              </a:rPr>
              <a:pPr eaLnBrk="1" hangingPunct="1">
                <a:defRPr/>
              </a:pPr>
              <a:t>137</a:t>
            </a:fld>
            <a:endParaRPr lang="en-US" sz="1200" b="0" dirty="0" smtClean="0">
              <a:solidFill>
                <a:schemeClr val="tx1"/>
              </a:solidFill>
            </a:endParaRPr>
          </a:p>
        </p:txBody>
      </p:sp>
      <p:sp>
        <p:nvSpPr>
          <p:cNvPr id="563203" name="Rectangle 2"/>
          <p:cNvSpPr>
            <a:spLocks noGrp="1" noRot="1" noChangeAspect="1" noChangeArrowheads="1" noTextEdit="1"/>
          </p:cNvSpPr>
          <p:nvPr>
            <p:ph type="sldImg"/>
          </p:nvPr>
        </p:nvSpPr>
        <p:spPr>
          <a:xfrm>
            <a:off x="1182688" y="696913"/>
            <a:ext cx="4648200" cy="3486150"/>
          </a:xfrm>
          <a:ln/>
        </p:spPr>
      </p:sp>
      <p:sp>
        <p:nvSpPr>
          <p:cNvPr id="563204" name="Rectangle 3"/>
          <p:cNvSpPr>
            <a:spLocks noGrp="1" noChangeArrowheads="1"/>
          </p:cNvSpPr>
          <p:nvPr>
            <p:ph type="body" idx="1"/>
          </p:nvPr>
        </p:nvSpPr>
        <p:spPr>
          <a:xfrm>
            <a:off x="876300" y="4484688"/>
            <a:ext cx="5607050" cy="46212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3571" tIns="46785" rIns="93571" bIns="46785"/>
          <a:lstStyle/>
          <a:p>
            <a:pPr eaLnBrk="1" hangingPunct="1">
              <a:defRPr/>
            </a:pPr>
            <a:endParaRPr lang="en-US" b="1" dirty="0">
              <a:latin typeface="Times New Roman" charset="0"/>
              <a:cs typeface="+mn-cs"/>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9707471-1AE3-2B46-BF66-DFD8A6FEEF50}" type="slidenum">
              <a:rPr lang="en-US" sz="1200" b="0" smtClean="0">
                <a:solidFill>
                  <a:schemeClr val="tx1"/>
                </a:solidFill>
              </a:rPr>
              <a:pPr eaLnBrk="1" hangingPunct="1">
                <a:defRPr/>
              </a:pPr>
              <a:t>138</a:t>
            </a:fld>
            <a:endParaRPr lang="en-US" sz="1200" b="0" dirty="0" smtClean="0">
              <a:solidFill>
                <a:schemeClr val="tx1"/>
              </a:solidFill>
            </a:endParaRPr>
          </a:p>
        </p:txBody>
      </p:sp>
      <p:sp>
        <p:nvSpPr>
          <p:cNvPr id="568323"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a:xfrm>
            <a:off x="701675" y="4419600"/>
            <a:ext cx="5608638" cy="4183063"/>
          </a:xfrm>
        </p:spPr>
        <p:txBody>
          <a:bodyPr/>
          <a:lstStyle/>
          <a:p>
            <a:pPr eaLnBrk="1" hangingPunct="1"/>
            <a:r>
              <a:rPr lang="en-US" b="1" dirty="0"/>
              <a:t>Instructor Notes</a:t>
            </a:r>
          </a:p>
          <a:p>
            <a:pPr eaLnBrk="1" hangingPunct="1">
              <a:buFont typeface="Arial" charset="0"/>
              <a:buChar char="•"/>
            </a:pPr>
            <a:r>
              <a:rPr lang="en-US" dirty="0"/>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6EA0B2A-1970-484B-AB02-20695AD22143}" type="slidenum">
              <a:rPr lang="en-US" sz="1200" b="0" smtClean="0">
                <a:solidFill>
                  <a:schemeClr val="tx1"/>
                </a:solidFill>
              </a:rPr>
              <a:pPr eaLnBrk="1" hangingPunct="1">
                <a:defRPr/>
              </a:pPr>
              <a:t>139</a:t>
            </a:fld>
            <a:endParaRPr lang="en-US" sz="1200" b="0" dirty="0" smtClean="0">
              <a:solidFill>
                <a:schemeClr val="tx1"/>
              </a:solidFill>
            </a:endParaRPr>
          </a:p>
        </p:txBody>
      </p:sp>
      <p:sp>
        <p:nvSpPr>
          <p:cNvPr id="569347" name="Rectangle 2"/>
          <p:cNvSpPr>
            <a:spLocks noGrp="1" noRot="1" noChangeAspect="1" noChangeArrowheads="1" noTextEdit="1"/>
          </p:cNvSpPr>
          <p:nvPr>
            <p:ph type="sldImg"/>
          </p:nvPr>
        </p:nvSpPr>
        <p:spPr>
          <a:xfrm>
            <a:off x="1182688" y="696913"/>
            <a:ext cx="4648200" cy="3486150"/>
          </a:xfrm>
          <a:ln/>
        </p:spPr>
      </p:sp>
      <p:sp>
        <p:nvSpPr>
          <p:cNvPr id="5" name="Notes Placeholder 1"/>
          <p:cNvSpPr>
            <a:spLocks noGrp="1"/>
          </p:cNvSpPr>
          <p:nvPr>
            <p:ph type="body" idx="3"/>
          </p:nvPr>
        </p:nvSpPr>
        <p:spPr>
          <a:xfrm>
            <a:off x="701675" y="4419600"/>
            <a:ext cx="5608638" cy="4183063"/>
          </a:xfrm>
        </p:spPr>
        <p:txBody>
          <a:bodyPr/>
          <a:lstStyle/>
          <a:p>
            <a:pPr>
              <a:defRPr/>
            </a:pPr>
            <a:r>
              <a:rPr lang="en-US" b="1" dirty="0"/>
              <a:t>Instructor Notes</a:t>
            </a:r>
          </a:p>
          <a:p>
            <a:pPr marL="171450" indent="-171450">
              <a:buFont typeface="Arial" pitchFamily="34" charset="0"/>
              <a:buChar char="•"/>
              <a:defRPr/>
            </a:pPr>
            <a:r>
              <a:rPr lang="en-US" dirty="0"/>
              <a:t>There are several things to think about when developing a plan for cleaning up vomit and diarrhea.</a:t>
            </a:r>
          </a:p>
          <a:p>
            <a:pPr marL="171450" indent="-171450">
              <a:buFont typeface="Arial" pitchFamily="34" charset="0"/>
              <a:buChar char="•"/>
              <a:defRPr/>
            </a:pPr>
            <a:r>
              <a:rPr lang="en-US" dirty="0"/>
              <a:t>How you will contain liquid and airborne substances, and remove</a:t>
            </a:r>
          </a:p>
          <a:p>
            <a:pPr marL="0" indent="0">
              <a:buFont typeface="Arial" pitchFamily="34" charset="0"/>
              <a:buNone/>
              <a:defRPr/>
            </a:pPr>
            <a:r>
              <a:rPr lang="en-US" dirty="0"/>
              <a:t>them from the operation</a:t>
            </a:r>
          </a:p>
          <a:p>
            <a:pPr marL="171450" indent="-171450">
              <a:buFont typeface="Arial" pitchFamily="34" charset="0"/>
              <a:buChar char="•"/>
              <a:defRPr/>
            </a:pPr>
            <a:r>
              <a:rPr lang="en-US" dirty="0"/>
              <a:t>How you will clean, sanitize, and disinfect surfaces</a:t>
            </a:r>
          </a:p>
          <a:p>
            <a:pPr marL="171450" indent="-171450">
              <a:buFont typeface="Arial" pitchFamily="34" charset="0"/>
              <a:buChar char="•"/>
              <a:defRPr/>
            </a:pPr>
            <a:r>
              <a:rPr lang="en-US" dirty="0"/>
              <a:t>When to throw away food that may have been contaminated</a:t>
            </a:r>
          </a:p>
          <a:p>
            <a:pPr marL="171450" indent="-171450">
              <a:buFont typeface="Arial" pitchFamily="34" charset="0"/>
              <a:buChar char="•"/>
              <a:defRPr/>
            </a:pPr>
            <a:r>
              <a:rPr lang="en-US" dirty="0"/>
              <a:t>What equipment is needed to clean up these substances, and how it will be cleaned and disinfected after use</a:t>
            </a:r>
          </a:p>
          <a:p>
            <a:pPr marL="171450" indent="-171450">
              <a:buFont typeface="Arial" pitchFamily="34" charset="0"/>
              <a:buChar char="•"/>
              <a:defRPr/>
            </a:pPr>
            <a:r>
              <a:rPr lang="en-US" dirty="0"/>
              <a:t>When a food handler must wear personal protective equipment</a:t>
            </a:r>
          </a:p>
          <a:p>
            <a:pPr marL="171450" indent="-171450">
              <a:buFont typeface="Arial" pitchFamily="34" charset="0"/>
              <a:buChar char="•"/>
              <a:defRPr/>
            </a:pPr>
            <a:r>
              <a:rPr lang="en-US" dirty="0"/>
              <a:t>How staff will be notified of the correct procedures for</a:t>
            </a:r>
          </a:p>
          <a:p>
            <a:pPr marL="171450" indent="-171450">
              <a:buFont typeface="Arial" pitchFamily="34" charset="0"/>
              <a:buChar char="•"/>
              <a:defRPr/>
            </a:pPr>
            <a:r>
              <a:rPr lang="en-US" dirty="0"/>
              <a:t>containing, cleaning, and disinfecting these substances</a:t>
            </a:r>
          </a:p>
          <a:p>
            <a:pPr marL="171450" indent="-171450">
              <a:buFont typeface="Arial" pitchFamily="34" charset="0"/>
              <a:buChar char="•"/>
              <a:defRPr/>
            </a:pPr>
            <a:r>
              <a:rPr lang="en-US" dirty="0"/>
              <a:t>How to segregate contaminated areas from other areas</a:t>
            </a:r>
          </a:p>
          <a:p>
            <a:pPr marL="171450" indent="-171450">
              <a:buFont typeface="Arial" pitchFamily="34" charset="0"/>
              <a:buChar char="•"/>
              <a:defRPr/>
            </a:pPr>
            <a:r>
              <a:rPr lang="en-US" dirty="0"/>
              <a:t>When staff must be restricted from working with or around food</a:t>
            </a:r>
          </a:p>
          <a:p>
            <a:pPr marL="0" indent="0">
              <a:buFont typeface="Arial" pitchFamily="34" charset="0"/>
              <a:buNone/>
              <a:defRPr/>
            </a:pPr>
            <a:r>
              <a:rPr lang="en-US" dirty="0"/>
              <a:t>or excluded from working in the operation</a:t>
            </a:r>
          </a:p>
          <a:p>
            <a:pPr marL="171450" indent="-171450">
              <a:buFont typeface="Arial" pitchFamily="34" charset="0"/>
              <a:buChar char="•"/>
              <a:defRPr/>
            </a:pPr>
            <a:r>
              <a:rPr lang="en-US" dirty="0"/>
              <a:t>How sick customers will be quickly removed from the operation</a:t>
            </a:r>
          </a:p>
          <a:p>
            <a:pPr marL="171450" indent="-171450">
              <a:buFont typeface="Arial" pitchFamily="34" charset="0"/>
              <a:buChar char="•"/>
              <a:defRPr/>
            </a:pPr>
            <a:r>
              <a:rPr lang="en-US" dirty="0"/>
              <a:t>How the cleaning plan will be implemented</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3174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F1F4FDD-7786-E249-BDDE-ACCF5E318278}" type="slidenum">
              <a:rPr lang="en-US" sz="1200" b="0" smtClean="0">
                <a:solidFill>
                  <a:schemeClr val="tx1"/>
                </a:solidFill>
              </a:rPr>
              <a:pPr eaLnBrk="1" hangingPunct="1">
                <a:defRPr/>
              </a:pPr>
              <a:t>14</a:t>
            </a:fld>
            <a:endParaRPr lang="en-US" sz="1200" b="0" dirty="0" smtClean="0">
              <a:solidFill>
                <a:schemeClr val="tx1"/>
              </a:solidFill>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FA38BA6-C73F-BF49-8A2C-5A0F9DFF3AA6}" type="slidenum">
              <a:rPr lang="en-US" sz="1200" b="0" smtClean="0">
                <a:solidFill>
                  <a:schemeClr val="tx1"/>
                </a:solidFill>
              </a:rPr>
              <a:pPr eaLnBrk="1" hangingPunct="1">
                <a:defRPr/>
              </a:pPr>
              <a:t>140</a:t>
            </a:fld>
            <a:endParaRPr lang="en-US" sz="1200" b="0" dirty="0" smtClean="0">
              <a:solidFill>
                <a:schemeClr val="tx1"/>
              </a:solidFill>
            </a:endParaRPr>
          </a:p>
        </p:txBody>
      </p:sp>
      <p:sp>
        <p:nvSpPr>
          <p:cNvPr id="570371"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a:xfrm>
            <a:off x="701674" y="4579937"/>
            <a:ext cx="6118225" cy="4183063"/>
          </a:xfrm>
        </p:spPr>
        <p:txBody>
          <a:bodyPr/>
          <a:lstStyle/>
          <a:p>
            <a:pPr eaLnBrk="1" hangingPunct="1"/>
            <a:r>
              <a:rPr lang="en-US" b="1" dirty="0"/>
              <a:t>Instructor Notes</a:t>
            </a:r>
          </a:p>
          <a:p>
            <a:pPr eaLnBrk="1" hangingPunct="1">
              <a:buFont typeface="Arial" charset="0"/>
              <a:buChar char="•"/>
            </a:pPr>
            <a:r>
              <a:rPr lang="en-US" dirty="0"/>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There are several things to think about when developing a plan for cleaning up vomit and diarrhea.</a:t>
            </a:r>
          </a:p>
          <a:p>
            <a:pPr eaLnBrk="1" hangingPunct="1">
              <a:buFont typeface="Arial" charset="0"/>
              <a:buChar char="•"/>
            </a:pPr>
            <a:r>
              <a:rPr lang="en-US" dirty="0"/>
              <a:t>How you will contain liquid and airborne substances, and </a:t>
            </a:r>
            <a:r>
              <a:rPr lang="en-US" dirty="0" smtClean="0"/>
              <a:t>remove them </a:t>
            </a:r>
            <a:r>
              <a:rPr lang="en-US" dirty="0"/>
              <a:t>from the operation</a:t>
            </a:r>
          </a:p>
          <a:p>
            <a:pPr eaLnBrk="1" hangingPunct="1">
              <a:buFont typeface="Arial" charset="0"/>
              <a:buChar char="•"/>
            </a:pPr>
            <a:r>
              <a:rPr lang="en-US" dirty="0"/>
              <a:t>How you will clean, sanitize, and disinfect surfaces</a:t>
            </a:r>
          </a:p>
          <a:p>
            <a:pPr eaLnBrk="1" hangingPunct="1">
              <a:buFont typeface="Arial" charset="0"/>
              <a:buChar char="•"/>
            </a:pPr>
            <a:r>
              <a:rPr lang="en-US" dirty="0"/>
              <a:t>When to throw away food that may have been contaminated</a:t>
            </a:r>
          </a:p>
          <a:p>
            <a:pPr eaLnBrk="1" hangingPunct="1">
              <a:buFont typeface="Arial" charset="0"/>
              <a:buChar char="•"/>
            </a:pPr>
            <a:r>
              <a:rPr lang="en-US" dirty="0"/>
              <a:t>What equipment is needed to clean up these substances, and how it will be cleaned and disinfected after use</a:t>
            </a:r>
          </a:p>
          <a:p>
            <a:pPr eaLnBrk="1" hangingPunct="1">
              <a:buFont typeface="Arial" charset="0"/>
              <a:buChar char="•"/>
            </a:pPr>
            <a:r>
              <a:rPr lang="en-US" dirty="0"/>
              <a:t>When a food handler must wear personal protective equipment</a:t>
            </a:r>
          </a:p>
          <a:p>
            <a:pPr eaLnBrk="1" hangingPunct="1">
              <a:buFont typeface="Arial" charset="0"/>
              <a:buChar char="•"/>
            </a:pPr>
            <a:r>
              <a:rPr lang="en-US" dirty="0"/>
              <a:t>How staff will be notified of the correct procedures </a:t>
            </a:r>
            <a:r>
              <a:rPr lang="en-US" dirty="0" smtClean="0"/>
              <a:t>for containing</a:t>
            </a:r>
            <a:r>
              <a:rPr lang="en-US" dirty="0"/>
              <a:t>, cleaning, and disinfecting these substances</a:t>
            </a:r>
          </a:p>
          <a:p>
            <a:pPr eaLnBrk="1" hangingPunct="1">
              <a:buFont typeface="Arial" charset="0"/>
              <a:buChar char="•"/>
            </a:pPr>
            <a:r>
              <a:rPr lang="en-US" dirty="0"/>
              <a:t>How to segregate contaminated areas from other areas</a:t>
            </a:r>
          </a:p>
          <a:p>
            <a:pPr eaLnBrk="1" hangingPunct="1">
              <a:buFont typeface="Arial" charset="0"/>
              <a:buChar char="•"/>
            </a:pPr>
            <a:r>
              <a:rPr lang="en-US" dirty="0"/>
              <a:t>When staff must be restricted from working with or around </a:t>
            </a:r>
            <a:r>
              <a:rPr lang="en-US" dirty="0" smtClean="0"/>
              <a:t>food or </a:t>
            </a:r>
            <a:r>
              <a:rPr lang="en-US" dirty="0"/>
              <a:t>excluded from working in the operation</a:t>
            </a:r>
          </a:p>
          <a:p>
            <a:pPr eaLnBrk="1" hangingPunct="1">
              <a:buFont typeface="Arial" charset="0"/>
              <a:buChar char="•"/>
            </a:pPr>
            <a:r>
              <a:rPr lang="en-US" dirty="0"/>
              <a:t>How sick customers will be quickly removed from the operation</a:t>
            </a:r>
          </a:p>
          <a:p>
            <a:pPr eaLnBrk="1" hangingPunct="1">
              <a:buFont typeface="Arial" charset="0"/>
              <a:buChar char="•"/>
            </a:pPr>
            <a:r>
              <a:rPr lang="en-US" dirty="0"/>
              <a:t>How the cleaning plan will be implemented</a:t>
            </a:r>
          </a:p>
          <a:p>
            <a:endParaRPr lang="en-US"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7372821-F8EE-4A4C-BEAE-5199A9B1B6B1}" type="slidenum">
              <a:rPr lang="en-US" sz="1200" b="0" smtClean="0">
                <a:solidFill>
                  <a:schemeClr val="tx1"/>
                </a:solidFill>
              </a:rPr>
              <a:pPr eaLnBrk="1" hangingPunct="1">
                <a:defRPr/>
              </a:pPr>
              <a:t>141</a:t>
            </a:fld>
            <a:endParaRPr lang="en-US" sz="1200" b="0" dirty="0" smtClean="0">
              <a:solidFill>
                <a:schemeClr val="tx1"/>
              </a:solidFill>
            </a:endParaRPr>
          </a:p>
        </p:txBody>
      </p:sp>
      <p:sp>
        <p:nvSpPr>
          <p:cNvPr id="572419"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p:txBody>
          <a:bodyPr/>
          <a:lstStyle/>
          <a:p>
            <a:pPr>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When storing cleaning tools, consider the following:</a:t>
            </a:r>
          </a:p>
          <a:p>
            <a:pPr marL="342900" lvl="1" indent="-114300" eaLnBrk="1" hangingPunct="1">
              <a:buFontTx/>
              <a:buChar char="•"/>
              <a:defRPr/>
            </a:pPr>
            <a:r>
              <a:rPr lang="en-US" dirty="0" smtClean="0">
                <a:ea typeface="+mn-ea"/>
              </a:rPr>
              <a:t>Air-dry towels overnight</a:t>
            </a:r>
          </a:p>
          <a:p>
            <a:pPr marL="342900" lvl="1" indent="-114300" eaLnBrk="1" hangingPunct="1">
              <a:buFontTx/>
              <a:buChar char="•"/>
              <a:defRPr/>
            </a:pPr>
            <a:r>
              <a:rPr lang="en-US" dirty="0" smtClean="0">
                <a:ea typeface="+mn-ea"/>
              </a:rPr>
              <a:t>Hang mops, brooms, and brushes on hooks to air-dry</a:t>
            </a:r>
          </a:p>
          <a:p>
            <a:pPr marL="342900" lvl="1" indent="-114300" eaLnBrk="1" hangingPunct="1">
              <a:buFontTx/>
              <a:buChar char="•"/>
              <a:defRPr/>
            </a:pPr>
            <a:r>
              <a:rPr lang="en-US" dirty="0" smtClean="0">
                <a:ea typeface="+mn-ea"/>
              </a:rPr>
              <a:t>Clean, and rinse buckets. Let them air-dry, and store them with other tools</a:t>
            </a:r>
          </a:p>
          <a:p>
            <a:pPr>
              <a:defRPr/>
            </a:pPr>
            <a:endParaRPr lang="en-US" dirty="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160B8F2-5E34-184E-A935-1A4DBDAD3270}" type="slidenum">
              <a:rPr lang="en-US" sz="1200" b="0" smtClean="0">
                <a:solidFill>
                  <a:schemeClr val="tx1"/>
                </a:solidFill>
              </a:rPr>
              <a:pPr eaLnBrk="1" hangingPunct="1">
                <a:defRPr/>
              </a:pPr>
              <a:t>15</a:t>
            </a:fld>
            <a:endParaRPr lang="en-US" sz="1200" b="0" dirty="0" smtClean="0">
              <a:solidFill>
                <a:schemeClr val="tx1"/>
              </a:solidFill>
            </a:endParaRPr>
          </a:p>
        </p:txBody>
      </p:sp>
      <p:sp>
        <p:nvSpPr>
          <p:cNvPr id="319491" name="Rectangle 2"/>
          <p:cNvSpPr>
            <a:spLocks noGrp="1" noRot="1" noChangeAspect="1" noChangeArrowheads="1" noTextEdit="1"/>
          </p:cNvSpPr>
          <p:nvPr>
            <p:ph type="sldImg"/>
          </p:nvPr>
        </p:nvSpPr>
        <p:spPr>
          <a:xfrm>
            <a:off x="1181100" y="698500"/>
            <a:ext cx="4648200" cy="3486150"/>
          </a:xfrm>
          <a:ln/>
        </p:spPr>
      </p:sp>
      <p:sp>
        <p:nvSpPr>
          <p:cNvPr id="86019"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4300" indent="-114300" eaLnBrk="1" hangingPunct="1">
              <a:buFontTx/>
              <a:buChar char="•"/>
            </a:pPr>
            <a:r>
              <a:rPr lang="en-US" dirty="0">
                <a:latin typeface="Times New Roman" charset="0"/>
              </a:rPr>
              <a:t>Contamination comes from a variety of places.</a:t>
            </a:r>
          </a:p>
          <a:p>
            <a:pPr marL="114300" indent="-114300" eaLnBrk="1" hangingPunct="1">
              <a:buFontTx/>
              <a:buChar char="•"/>
            </a:pPr>
            <a:r>
              <a:rPr lang="en-US" dirty="0">
                <a:latin typeface="Times New Roman" charset="0"/>
              </a:rPr>
              <a:t>Contaminants can cause foodborne illness or result in physical injury.</a:t>
            </a:r>
          </a:p>
          <a:p>
            <a:pPr marL="114300" indent="-114300" eaLnBrk="1" hangingPunct="1">
              <a:buFontTx/>
              <a:buChar char="•"/>
            </a:pPr>
            <a:r>
              <a:rPr lang="en-US" dirty="0">
                <a:latin typeface="Times New Roman" charset="0"/>
              </a:rPr>
              <a:t>Contaminants are found in the animals we use for food, the air, water, </a:t>
            </a:r>
            <a:r>
              <a:rPr lang="en-US" dirty="0" smtClean="0">
                <a:latin typeface="Times New Roman" charset="0"/>
              </a:rPr>
              <a:t>dirt; </a:t>
            </a:r>
            <a:r>
              <a:rPr lang="en-US" dirty="0">
                <a:latin typeface="Times New Roman" charset="0"/>
              </a:rPr>
              <a:t>and </a:t>
            </a:r>
            <a:r>
              <a:rPr lang="en-US" dirty="0" smtClean="0">
                <a:latin typeface="Times New Roman" charset="0"/>
              </a:rPr>
              <a:t>they occur </a:t>
            </a:r>
            <a:r>
              <a:rPr lang="en-US" dirty="0">
                <a:latin typeface="Times New Roman" charset="0"/>
              </a:rPr>
              <a:t>naturally in food, such as bones in fish.</a:t>
            </a:r>
          </a:p>
          <a:p>
            <a:pPr marL="114300" indent="-114300" eaLnBrk="1" hangingPunct="1">
              <a:buFontTx/>
              <a:buChar char="•"/>
            </a:pPr>
            <a:r>
              <a:rPr lang="en-US" dirty="0">
                <a:latin typeface="Times New Roman" charset="0"/>
              </a:rPr>
              <a:t>Food can be contaminated on purpose.</a:t>
            </a:r>
          </a:p>
          <a:p>
            <a:pPr marL="114300" indent="-114300" eaLnBrk="1" hangingPunct="1">
              <a:buFontTx/>
              <a:buChar char="•"/>
            </a:pPr>
            <a:r>
              <a:rPr lang="en-US" dirty="0">
                <a:latin typeface="Times New Roman" charset="0"/>
              </a:rPr>
              <a:t>Most food is contaminated accidently. </a:t>
            </a:r>
          </a:p>
          <a:p>
            <a:pPr marL="114300" indent="-114300" eaLnBrk="1" hangingPunct="1">
              <a:buFontTx/>
              <a:buChar char="•"/>
            </a:pPr>
            <a:r>
              <a:rPr lang="en-US" dirty="0">
                <a:latin typeface="Times New Roman" charset="0"/>
              </a:rPr>
              <a:t>Examples of accidental contamination include: </a:t>
            </a:r>
            <a:r>
              <a:rPr lang="en-US" dirty="0" smtClean="0">
                <a:latin typeface="Times New Roman" charset="0"/>
              </a:rPr>
              <a:t>food handlers </a:t>
            </a:r>
            <a:r>
              <a:rPr lang="en-US" dirty="0">
                <a:latin typeface="Times New Roman" charset="0"/>
              </a:rPr>
              <a:t>who don</a:t>
            </a:r>
            <a:r>
              <a:rPr lang="ja-JP" altLang="en-US" dirty="0">
                <a:latin typeface="Times New Roman" charset="0"/>
              </a:rPr>
              <a:t>’</a:t>
            </a:r>
            <a:r>
              <a:rPr lang="en-US" altLang="ja-JP" dirty="0">
                <a:latin typeface="Times New Roman" charset="0"/>
              </a:rPr>
              <a:t>t wash their hands after using the restroom, and then contaminate food and surfaces with feces from their </a:t>
            </a:r>
            <a:r>
              <a:rPr lang="en-US" altLang="ja-JP" dirty="0" smtClean="0">
                <a:latin typeface="Times New Roman" charset="0"/>
              </a:rPr>
              <a:t>fingers; and food handlers </a:t>
            </a:r>
            <a:r>
              <a:rPr lang="en-US" altLang="ja-JP" dirty="0">
                <a:latin typeface="Times New Roman" charset="0"/>
              </a:rPr>
              <a:t>who pass contaminants through </a:t>
            </a:r>
            <a:r>
              <a:rPr lang="en-US" altLang="ja-JP" dirty="0" smtClean="0">
                <a:latin typeface="Times New Roman" charset="0"/>
              </a:rPr>
              <a:t>illness.</a:t>
            </a:r>
            <a:endParaRPr lang="en-US" dirty="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072FBC-CBC6-4C43-BA7F-C97A70A09E63}" type="slidenum">
              <a:rPr lang="en-US" sz="1200" b="0" smtClean="0">
                <a:solidFill>
                  <a:schemeClr val="tx1"/>
                </a:solidFill>
              </a:rPr>
              <a:pPr eaLnBrk="1" hangingPunct="1">
                <a:defRPr/>
              </a:pPr>
              <a:t>16</a:t>
            </a:fld>
            <a:endParaRPr lang="en-US" sz="1200" b="0" dirty="0" smtClean="0">
              <a:solidFill>
                <a:schemeClr val="tx1"/>
              </a:solidFill>
            </a:endParaRPr>
          </a:p>
        </p:txBody>
      </p:sp>
      <p:sp>
        <p:nvSpPr>
          <p:cNvPr id="320515" name="Rectangle 2"/>
          <p:cNvSpPr>
            <a:spLocks noGrp="1" noRot="1" noChangeAspect="1" noChangeArrowheads="1" noTextEdit="1"/>
          </p:cNvSpPr>
          <p:nvPr>
            <p:ph type="sldImg"/>
          </p:nvPr>
        </p:nvSpPr>
        <p:spPr>
          <a:xfrm>
            <a:off x="1181100" y="698500"/>
            <a:ext cx="4648200" cy="3486150"/>
          </a:xfrm>
          <a:ln/>
        </p:spPr>
      </p:sp>
      <p:sp>
        <p:nvSpPr>
          <p:cNvPr id="88067"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4300" indent="-114300" eaLnBrk="1" hangingPunct="1">
              <a:buFontTx/>
              <a:buChar char="•"/>
            </a:pPr>
            <a:r>
              <a:rPr lang="en-US" dirty="0">
                <a:latin typeface="Times New Roman" charset="0"/>
              </a:rPr>
              <a:t>Food handlers who don</a:t>
            </a:r>
            <a:r>
              <a:rPr lang="ja-JP" altLang="en-US" dirty="0">
                <a:latin typeface="Times New Roman" charset="0"/>
              </a:rPr>
              <a:t>’</a:t>
            </a:r>
            <a:r>
              <a:rPr lang="en-US" altLang="ja-JP" dirty="0">
                <a:latin typeface="Times New Roman" charset="0"/>
              </a:rPr>
              <a:t>t wash their hands after using the restroom may contaminate food and surfaces with feces from their fingers. Once the food that the food handler touched is eaten, a foodborne illness may result. This is called the fecal-oral route of contamination.</a:t>
            </a:r>
            <a:endParaRPr lang="en-US"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78CC097-7AD7-6947-9A60-E0E0DE2B92F1}" type="slidenum">
              <a:rPr lang="en-US" sz="1200" b="0" smtClean="0">
                <a:solidFill>
                  <a:schemeClr val="tx1"/>
                </a:solidFill>
              </a:rPr>
              <a:pPr eaLnBrk="1" hangingPunct="1">
                <a:defRPr/>
              </a:pPr>
              <a:t>17</a:t>
            </a:fld>
            <a:endParaRPr lang="en-US" sz="1200" b="0" dirty="0" smtClean="0">
              <a:solidFill>
                <a:schemeClr val="tx1"/>
              </a:solidFill>
            </a:endParaRPr>
          </a:p>
        </p:txBody>
      </p:sp>
      <p:sp>
        <p:nvSpPr>
          <p:cNvPr id="323587" name="Rectangle 2"/>
          <p:cNvSpPr>
            <a:spLocks noGrp="1" noRot="1" noChangeAspect="1" noChangeArrowheads="1" noTextEdit="1"/>
          </p:cNvSpPr>
          <p:nvPr>
            <p:ph type="sldImg"/>
          </p:nvPr>
        </p:nvSpPr>
        <p:spPr>
          <a:xfrm>
            <a:off x="1181100" y="698500"/>
            <a:ext cx="4648200" cy="3486150"/>
          </a:xfrm>
          <a:ln/>
        </p:spPr>
      </p:sp>
      <p:sp>
        <p:nvSpPr>
          <p:cNvPr id="94211" name="Rectangle 3"/>
          <p:cNvSpPr>
            <a:spLocks noGrp="1" noChangeArrowheads="1"/>
          </p:cNvSpPr>
          <p:nvPr>
            <p:ph type="body" idx="1"/>
          </p:nvPr>
        </p:nvSpPr>
        <p:spPr>
          <a:xfrm>
            <a:off x="876300" y="4465638"/>
            <a:ext cx="535940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4300" indent="-114300" eaLnBrk="1" hangingPunct="1">
              <a:buFontTx/>
              <a:buChar char="•"/>
            </a:pPr>
            <a:r>
              <a:rPr lang="en-US" dirty="0">
                <a:latin typeface="Times New Roman" charset="0"/>
              </a:rPr>
              <a:t>The symptoms of a foodborne illness </a:t>
            </a:r>
            <a:r>
              <a:rPr lang="en-US" dirty="0" smtClean="0">
                <a:latin typeface="Times New Roman" charset="0"/>
              </a:rPr>
              <a:t>vary </a:t>
            </a:r>
            <a:r>
              <a:rPr lang="en-US" dirty="0">
                <a:latin typeface="Times New Roman" charset="0"/>
              </a:rPr>
              <a:t>depending on which illness a person has. But most victims of foodborne illness share some common symptoms.</a:t>
            </a:r>
          </a:p>
          <a:p>
            <a:pPr marL="114300" indent="-114300" eaLnBrk="1" hangingPunct="1">
              <a:buFontTx/>
              <a:buChar char="•"/>
            </a:pPr>
            <a:r>
              <a:rPr lang="en-US" dirty="0">
                <a:latin typeface="Times New Roman" charset="0"/>
              </a:rPr>
              <a:t>Not every person who is sick from a foodborne illness will have all of these symptoms. Nor are the symptoms of a foodborne illness limited to this list.</a:t>
            </a:r>
          </a:p>
          <a:p>
            <a:pPr marL="114300" indent="-114300" eaLnBrk="1" hangingPunct="1">
              <a:buFontTx/>
              <a:buChar char="•"/>
            </a:pPr>
            <a:r>
              <a:rPr lang="en-US" dirty="0">
                <a:latin typeface="Times New Roman" charset="0"/>
              </a:rPr>
              <a:t>How quickly foodborne-illness symptoms appear in a person is known as the onset time of the illness. Onset times depend on the type of foodborne illness a person has. They can range from 30 minutes to as long as six weeks. How severe the illness is can also vary, from mild diarrhea to death.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871B50F-F5AE-9141-9F69-F0EF8F92A849}" type="slidenum">
              <a:rPr lang="en-US" sz="1200" b="0" smtClean="0">
                <a:solidFill>
                  <a:schemeClr val="tx1"/>
                </a:solidFill>
              </a:rPr>
              <a:pPr eaLnBrk="1" hangingPunct="1">
                <a:defRPr/>
              </a:pPr>
              <a:t>18</a:t>
            </a:fld>
            <a:endParaRPr lang="en-US" sz="1200" b="0" dirty="0" smtClean="0">
              <a:solidFill>
                <a:schemeClr val="tx1"/>
              </a:solidFill>
            </a:endParaRPr>
          </a:p>
        </p:txBody>
      </p:sp>
      <p:sp>
        <p:nvSpPr>
          <p:cNvPr id="333827" name="Rectangle 2"/>
          <p:cNvSpPr>
            <a:spLocks noGrp="1" noRot="1" noChangeAspect="1" noChangeArrowheads="1" noTextEdit="1"/>
          </p:cNvSpPr>
          <p:nvPr>
            <p:ph type="sldImg"/>
          </p:nvPr>
        </p:nvSpPr>
        <p:spPr>
          <a:xfrm>
            <a:off x="1181100" y="698500"/>
            <a:ext cx="4648200" cy="3486150"/>
          </a:xfrm>
          <a:ln/>
        </p:spPr>
      </p:sp>
      <p:sp>
        <p:nvSpPr>
          <p:cNvPr id="333828" name="Rectangle 3"/>
          <p:cNvSpPr>
            <a:spLocks noGrp="1" noChangeArrowheads="1"/>
          </p:cNvSpPr>
          <p:nvPr>
            <p:ph type="body" idx="1"/>
          </p:nvPr>
        </p:nvSpPr>
        <p:spPr>
          <a:xfrm>
            <a:off x="876300" y="4467225"/>
            <a:ext cx="5143500" cy="4181475"/>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Times New Roman" charset="0"/>
              </a:rPr>
              <a:t>Food handlers with illnesses from these bacteria can NEVER work in a foodservice operation while they are sick.</a:t>
            </a:r>
          </a:p>
          <a:p>
            <a:pPr marL="114300" indent="-114300" eaLnBrk="1" hangingPunct="1">
              <a:buFontTx/>
              <a:buChar char="•"/>
              <a:defRPr/>
            </a:pPr>
            <a:r>
              <a:rPr lang="en-US" dirty="0">
                <a:latin typeface="Times New Roman" charset="0"/>
                <a:cs typeface="Times New Roman" charset="0"/>
              </a:rPr>
              <a:t>These three bacteria are included in the FDA</a:t>
            </a:r>
            <a:r>
              <a:rPr lang="ja-JP" altLang="en-US" dirty="0">
                <a:latin typeface="Times New Roman" charset="0"/>
                <a:cs typeface="Times New Roman" charset="0"/>
              </a:rPr>
              <a:t>’</a:t>
            </a:r>
            <a:r>
              <a:rPr lang="en-US" dirty="0">
                <a:latin typeface="Times New Roman" charset="0"/>
                <a:cs typeface="Times New Roman" charset="0"/>
              </a:rPr>
              <a:t>s </a:t>
            </a:r>
            <a:r>
              <a:rPr lang="ja-JP" altLang="en-US" dirty="0">
                <a:latin typeface="Times New Roman" charset="0"/>
                <a:cs typeface="Times New Roman" charset="0"/>
              </a:rPr>
              <a:t>“</a:t>
            </a:r>
            <a:r>
              <a:rPr lang="en-US" dirty="0">
                <a:latin typeface="Times New Roman" charset="0"/>
                <a:cs typeface="Times New Roman" charset="0"/>
              </a:rPr>
              <a:t>Big Five</a:t>
            </a:r>
            <a:r>
              <a:rPr lang="ja-JP" altLang="en-US" dirty="0">
                <a:latin typeface="Times New Roman" charset="0"/>
                <a:cs typeface="Times New Roman" charset="0"/>
              </a:rPr>
              <a:t>”</a:t>
            </a:r>
            <a:r>
              <a:rPr lang="en-US" dirty="0">
                <a:latin typeface="Times New Roman" charset="0"/>
                <a:cs typeface="Times New Roman" charset="0"/>
              </a:rPr>
              <a:t> pathogens.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104ECBF-50E2-E043-94DF-383730A0E653}" type="slidenum">
              <a:rPr lang="en-US" sz="1200" b="0" smtClean="0">
                <a:solidFill>
                  <a:schemeClr val="tx1"/>
                </a:solidFill>
              </a:rPr>
              <a:pPr eaLnBrk="1" hangingPunct="1">
                <a:defRPr/>
              </a:pPr>
              <a:t>19</a:t>
            </a:fld>
            <a:endParaRPr lang="en-US" sz="1200" b="0" dirty="0" smtClean="0">
              <a:solidFill>
                <a:schemeClr val="tx1"/>
              </a:solidFill>
            </a:endParaRPr>
          </a:p>
        </p:txBody>
      </p:sp>
      <p:sp>
        <p:nvSpPr>
          <p:cNvPr id="334851" name="Rectangle 2"/>
          <p:cNvSpPr>
            <a:spLocks noGrp="1" noRot="1" noChangeAspect="1" noChangeArrowheads="1" noTextEdit="1"/>
          </p:cNvSpPr>
          <p:nvPr>
            <p:ph type="sldImg"/>
          </p:nvPr>
        </p:nvSpPr>
        <p:spPr>
          <a:xfrm>
            <a:off x="1182688" y="696913"/>
            <a:ext cx="4648200" cy="3486150"/>
          </a:xfrm>
          <a:ln/>
        </p:spPr>
      </p:sp>
      <p:sp>
        <p:nvSpPr>
          <p:cNvPr id="33485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57" tIns="46778" rIns="93557" bIns="46778"/>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i="1" dirty="0">
                <a:latin typeface="Times New Roman" charset="0"/>
                <a:cs typeface="+mn-cs"/>
              </a:rPr>
              <a:t>Salmonella</a:t>
            </a:r>
            <a:r>
              <a:rPr lang="en-US" dirty="0">
                <a:latin typeface="Times New Roman" charset="0"/>
                <a:cs typeface="+mn-cs"/>
              </a:rPr>
              <a:t> Typhi lives only in humans.</a:t>
            </a:r>
          </a:p>
          <a:p>
            <a:pPr marL="114300" indent="-114300" eaLnBrk="1" hangingPunct="1">
              <a:buFontTx/>
              <a:buChar char="•"/>
              <a:defRPr/>
            </a:pPr>
            <a:r>
              <a:rPr lang="en-US" dirty="0">
                <a:latin typeface="Times New Roman" charset="0"/>
                <a:cs typeface="+mn-cs"/>
              </a:rPr>
              <a:t>People with typhoid fever carry the bacteria in their bloodstream and intestinal tract. </a:t>
            </a:r>
          </a:p>
          <a:p>
            <a:pPr marL="114300" indent="-114300" eaLnBrk="1" hangingPunct="1">
              <a:buFontTx/>
              <a:buChar char="•"/>
              <a:defRPr/>
            </a:pPr>
            <a:r>
              <a:rPr lang="en-US" dirty="0">
                <a:latin typeface="Times New Roman" charset="0"/>
                <a:cs typeface="+mn-cs"/>
              </a:rPr>
              <a:t>Eating only a small amount of these bacteria can make a person sick. </a:t>
            </a:r>
          </a:p>
          <a:p>
            <a:pPr marL="114300" indent="-114300" eaLnBrk="1" hangingPunct="1">
              <a:buFontTx/>
              <a:buChar char="•"/>
              <a:defRPr/>
            </a:pPr>
            <a:r>
              <a:rPr lang="en-US" dirty="0">
                <a:latin typeface="Times New Roman" charset="0"/>
                <a:cs typeface="+mn-cs"/>
              </a:rPr>
              <a:t>The severity of symptoms depends on the health of the person and the amount of bacteria eaten. The bacteria are often in a person</a:t>
            </a:r>
            <a:r>
              <a:rPr lang="ja-JP" altLang="en-US" dirty="0">
                <a:latin typeface="Times New Roman" charset="0"/>
                <a:cs typeface="+mn-cs"/>
              </a:rPr>
              <a:t>’</a:t>
            </a:r>
            <a:r>
              <a:rPr lang="en-US" dirty="0">
                <a:latin typeface="Times New Roman" charset="0"/>
                <a:cs typeface="+mn-cs"/>
              </a:rPr>
              <a:t>s feces for weeks after symptoms have ended.</a:t>
            </a:r>
          </a:p>
          <a:p>
            <a:pPr marL="114300" indent="-114300" eaLnBrk="1" hangingPunct="1">
              <a:spcBef>
                <a:spcPct val="0"/>
              </a:spcBef>
              <a:buFontTx/>
              <a:buChar char="•"/>
              <a:defRPr/>
            </a:pPr>
            <a:endParaRPr lang="en-US" dirty="0">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7AC8A17-ED1F-B24A-8892-65A566A862DF}" type="slidenum">
              <a:rPr lang="en-US" sz="1200" b="0" smtClean="0">
                <a:solidFill>
                  <a:schemeClr val="tx1"/>
                </a:solidFill>
              </a:rPr>
              <a:pPr eaLnBrk="1" hangingPunct="1">
                <a:defRPr/>
              </a:pPr>
              <a:t>2</a:t>
            </a:fld>
            <a:endParaRPr lang="en-US" sz="1200" b="0" dirty="0" smtClean="0">
              <a:solidFill>
                <a:schemeClr val="tx1"/>
              </a:solidFill>
            </a:endParaRPr>
          </a:p>
        </p:txBody>
      </p:sp>
      <p:sp>
        <p:nvSpPr>
          <p:cNvPr id="293891" name="Rectangle 2"/>
          <p:cNvSpPr>
            <a:spLocks noGrp="1" noRot="1" noChangeAspect="1" noChangeArrowheads="1" noTextEdit="1"/>
          </p:cNvSpPr>
          <p:nvPr>
            <p:ph type="sldImg"/>
          </p:nvPr>
        </p:nvSpPr>
        <p:spPr>
          <a:xfrm>
            <a:off x="1181100" y="698500"/>
            <a:ext cx="4648200" cy="3486150"/>
          </a:xfrm>
          <a:ln/>
        </p:spPr>
      </p:sp>
      <p:sp>
        <p:nvSpPr>
          <p:cNvPr id="293892"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114300" indent="-114300" eaLnBrk="1" hangingPunct="1">
              <a:spcBef>
                <a:spcPct val="50000"/>
              </a:spcBef>
              <a:defRPr/>
            </a:pPr>
            <a:endParaRPr lang="en-US" b="1" dirty="0">
              <a:latin typeface="Times New Roman" charset="0"/>
              <a:cs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C42B265-B4C3-F14E-A555-F1A40983EFEC}" type="slidenum">
              <a:rPr lang="en-US" sz="1200" b="0" smtClean="0">
                <a:solidFill>
                  <a:schemeClr val="tx1"/>
                </a:solidFill>
              </a:rPr>
              <a:pPr eaLnBrk="1" hangingPunct="1">
                <a:defRPr/>
              </a:pPr>
              <a:t>20</a:t>
            </a:fld>
            <a:endParaRPr lang="en-US" sz="1200" b="0" dirty="0" smtClean="0">
              <a:solidFill>
                <a:schemeClr val="tx1"/>
              </a:solidFill>
            </a:endParaRPr>
          </a:p>
        </p:txBody>
      </p:sp>
      <p:sp>
        <p:nvSpPr>
          <p:cNvPr id="335875" name="Rectangle 2"/>
          <p:cNvSpPr>
            <a:spLocks noGrp="1" noRot="1" noChangeAspect="1" noChangeArrowheads="1" noTextEdit="1"/>
          </p:cNvSpPr>
          <p:nvPr>
            <p:ph type="sldImg"/>
          </p:nvPr>
        </p:nvSpPr>
        <p:spPr>
          <a:xfrm>
            <a:off x="1182688" y="696913"/>
            <a:ext cx="4648200" cy="3486150"/>
          </a:xfrm>
          <a:ln/>
        </p:spPr>
      </p:sp>
      <p:sp>
        <p:nvSpPr>
          <p:cNvPr id="118787" name="Rectangle 3"/>
          <p:cNvSpPr>
            <a:spLocks noGrp="1" noChangeArrowheads="1"/>
          </p:cNvSpPr>
          <p:nvPr>
            <p:ph type="body" idx="1"/>
          </p:nvPr>
        </p:nvSpPr>
        <p:spPr>
          <a:xfrm>
            <a:off x="876300" y="4468813"/>
            <a:ext cx="5432425" cy="4294187"/>
          </a:xfrm>
          <a:noFill/>
        </p:spPr>
        <p:txBody>
          <a:bodyPr lIns="93557" tIns="46778" rIns="93557" bIns="46778"/>
          <a:lstStyle/>
          <a:p>
            <a:pPr marL="114300" indent="-114300" eaLnBrk="1" hangingPunct="1"/>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4300" indent="-114300" eaLnBrk="1" hangingPunct="1">
              <a:spcBef>
                <a:spcPct val="0"/>
              </a:spcBef>
              <a:buFontTx/>
              <a:buChar char="•"/>
            </a:pPr>
            <a:r>
              <a:rPr lang="en-US" i="1" dirty="0">
                <a:latin typeface="Times New Roman" charset="0"/>
              </a:rPr>
              <a:t>Shigella </a:t>
            </a:r>
            <a:r>
              <a:rPr lang="en-US" dirty="0">
                <a:latin typeface="Times New Roman" charset="0"/>
              </a:rPr>
              <a:t>spp. is found in the feces of humans with the illness.</a:t>
            </a:r>
          </a:p>
          <a:p>
            <a:pPr marL="114300" indent="-114300" eaLnBrk="1" hangingPunct="1">
              <a:spcBef>
                <a:spcPct val="0"/>
              </a:spcBef>
              <a:buFontTx/>
              <a:buChar char="•"/>
            </a:pPr>
            <a:r>
              <a:rPr lang="en-US" dirty="0">
                <a:latin typeface="Times New Roman" charset="0"/>
              </a:rPr>
              <a:t>Most illnesses occur when people eat or drink contaminated food or water.</a:t>
            </a:r>
          </a:p>
          <a:p>
            <a:pPr marL="114300" indent="-114300" eaLnBrk="1" hangingPunct="1">
              <a:spcBef>
                <a:spcPct val="0"/>
              </a:spcBef>
              <a:buFontTx/>
              <a:buChar char="•"/>
            </a:pPr>
            <a:r>
              <a:rPr lang="en-US" dirty="0">
                <a:latin typeface="Times New Roman" charset="0"/>
              </a:rPr>
              <a:t>Flies can also transfer the bacteria from feces to food. </a:t>
            </a:r>
          </a:p>
          <a:p>
            <a:pPr marL="114300" indent="-114300" eaLnBrk="1" hangingPunct="1">
              <a:spcBef>
                <a:spcPct val="0"/>
              </a:spcBef>
              <a:buFontTx/>
              <a:buChar char="•"/>
            </a:pPr>
            <a:r>
              <a:rPr lang="en-US" dirty="0">
                <a:latin typeface="Times New Roman" charset="0"/>
              </a:rPr>
              <a:t>Eating only a small amount of these bacteria can make a person sick.</a:t>
            </a:r>
          </a:p>
          <a:p>
            <a:pPr marL="114300" indent="-114300" eaLnBrk="1" hangingPunct="1">
              <a:spcBef>
                <a:spcPct val="0"/>
              </a:spcBef>
              <a:buFontTx/>
              <a:buChar char="•"/>
            </a:pPr>
            <a:r>
              <a:rPr lang="en-US" dirty="0">
                <a:latin typeface="Times New Roman" charset="0"/>
              </a:rPr>
              <a:t>High levels of the bacteria are often in a person</a:t>
            </a:r>
            <a:r>
              <a:rPr lang="ja-JP" altLang="en-US" dirty="0">
                <a:latin typeface="Times New Roman" charset="0"/>
              </a:rPr>
              <a:t>’</a:t>
            </a:r>
            <a:r>
              <a:rPr lang="en-US" altLang="ja-JP" dirty="0">
                <a:latin typeface="Times New Roman" charset="0"/>
              </a:rPr>
              <a:t>s feces for weeks after symptoms have ended.</a:t>
            </a:r>
          </a:p>
          <a:p>
            <a:pPr marL="114300" indent="-114300" eaLnBrk="1" hangingPunct="1">
              <a:spcBef>
                <a:spcPct val="0"/>
              </a:spcBef>
            </a:pPr>
            <a:endParaRPr lang="en-US" dirty="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B72689-3E5B-9C48-A727-38FADDD5BD19}" type="slidenum">
              <a:rPr lang="en-US" sz="1200" b="0" smtClean="0">
                <a:solidFill>
                  <a:schemeClr val="tx1"/>
                </a:solidFill>
              </a:rPr>
              <a:pPr eaLnBrk="1" hangingPunct="1">
                <a:defRPr/>
              </a:pPr>
              <a:t>21</a:t>
            </a:fld>
            <a:endParaRPr lang="en-US" sz="1200" b="0" dirty="0" smtClean="0">
              <a:solidFill>
                <a:schemeClr val="tx1"/>
              </a:solidFill>
            </a:endParaRPr>
          </a:p>
        </p:txBody>
      </p:sp>
      <p:sp>
        <p:nvSpPr>
          <p:cNvPr id="336899" name="Rectangle 2"/>
          <p:cNvSpPr>
            <a:spLocks noGrp="1" noRot="1" noChangeAspect="1" noChangeArrowheads="1" noTextEdit="1"/>
          </p:cNvSpPr>
          <p:nvPr>
            <p:ph type="sldImg"/>
          </p:nvPr>
        </p:nvSpPr>
        <p:spPr>
          <a:xfrm>
            <a:off x="1182688" y="696913"/>
            <a:ext cx="4648200" cy="3486150"/>
          </a:xfrm>
          <a:ln/>
        </p:spPr>
      </p:sp>
      <p:sp>
        <p:nvSpPr>
          <p:cNvPr id="120835" name="Rectangle 3"/>
          <p:cNvSpPr>
            <a:spLocks noGrp="1" noChangeArrowheads="1"/>
          </p:cNvSpPr>
          <p:nvPr>
            <p:ph type="body" idx="1"/>
          </p:nvPr>
        </p:nvSpPr>
        <p:spPr>
          <a:xfrm>
            <a:off x="876300" y="4468813"/>
            <a:ext cx="5432425" cy="4294187"/>
          </a:xfrm>
          <a:noFill/>
        </p:spPr>
        <p:txBody>
          <a:bodyPr lIns="93557" tIns="46778" rIns="93557" bIns="46778"/>
          <a:lstStyle/>
          <a:p>
            <a:pPr marL="114300" indent="-114300" eaLnBrk="1" hangingPunct="1"/>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4300" indent="-114300" eaLnBrk="1" hangingPunct="1">
              <a:buFontTx/>
              <a:buChar char="•"/>
            </a:pPr>
            <a:r>
              <a:rPr lang="en-US" dirty="0">
                <a:latin typeface="Times New Roman" charset="0"/>
              </a:rPr>
              <a:t>Enterohemorrhagic and shiga toxin-producing </a:t>
            </a:r>
            <a:r>
              <a:rPr lang="en-US" i="1" dirty="0">
                <a:latin typeface="Times New Roman" charset="0"/>
              </a:rPr>
              <a:t>E. coli </a:t>
            </a:r>
            <a:r>
              <a:rPr lang="en-US" dirty="0">
                <a:latin typeface="Times New Roman" charset="0"/>
              </a:rPr>
              <a:t>can be found in the intestines of cattle.  </a:t>
            </a:r>
          </a:p>
          <a:p>
            <a:pPr marL="114300" indent="-114300" eaLnBrk="1" hangingPunct="1">
              <a:buFontTx/>
              <a:buChar char="•"/>
            </a:pPr>
            <a:r>
              <a:rPr lang="en-US" dirty="0">
                <a:latin typeface="Times New Roman" charset="0"/>
              </a:rPr>
              <a:t>It is also found in infected people. </a:t>
            </a:r>
          </a:p>
          <a:p>
            <a:pPr marL="114300" indent="-114300" eaLnBrk="1" hangingPunct="1">
              <a:buFontTx/>
              <a:buChar char="•"/>
            </a:pPr>
            <a:r>
              <a:rPr lang="en-US" dirty="0">
                <a:latin typeface="Times New Roman" charset="0"/>
              </a:rPr>
              <a:t>The bacteria can contaminate meat during slaughtering.</a:t>
            </a:r>
          </a:p>
          <a:p>
            <a:pPr marL="114300" indent="-114300" eaLnBrk="1" hangingPunct="1">
              <a:buFontTx/>
              <a:buChar char="•"/>
            </a:pPr>
            <a:r>
              <a:rPr lang="en-US" dirty="0">
                <a:latin typeface="Times New Roman" charset="0"/>
              </a:rPr>
              <a:t>Eating only a small amount of the bacteria can make a person sick.</a:t>
            </a:r>
          </a:p>
          <a:p>
            <a:pPr marL="114300" indent="-114300" eaLnBrk="1" hangingPunct="1">
              <a:buFontTx/>
              <a:buChar char="•"/>
            </a:pPr>
            <a:r>
              <a:rPr lang="en-US" dirty="0">
                <a:latin typeface="Times New Roman" charset="0"/>
              </a:rPr>
              <a:t>Once eaten, it produces toxins in the intestines, which cause the illness. </a:t>
            </a:r>
          </a:p>
          <a:p>
            <a:pPr marL="114300" indent="-114300" eaLnBrk="1" hangingPunct="1">
              <a:buFontTx/>
              <a:buChar char="•"/>
            </a:pPr>
            <a:r>
              <a:rPr lang="en-US" dirty="0">
                <a:latin typeface="Times New Roman" charset="0"/>
              </a:rPr>
              <a:t>The bacteria are often in a person</a:t>
            </a:r>
            <a:r>
              <a:rPr lang="ja-JP" altLang="en-US" dirty="0">
                <a:latin typeface="Times New Roman" charset="0"/>
              </a:rPr>
              <a:t>’</a:t>
            </a:r>
            <a:r>
              <a:rPr lang="en-US" altLang="ja-JP" dirty="0">
                <a:latin typeface="Times New Roman" charset="0"/>
              </a:rPr>
              <a:t>s feces for weeks after symptoms have ended.</a:t>
            </a:r>
          </a:p>
          <a:p>
            <a:pPr marL="114300" indent="-114300" eaLnBrk="1" hangingPunct="1">
              <a:spcBef>
                <a:spcPct val="0"/>
              </a:spcBef>
            </a:pPr>
            <a:endParaRPr lang="en-US" dirty="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E2E6588-0A94-0846-ADCC-BAC9CFB86E19}" type="slidenum">
              <a:rPr lang="en-US" sz="1200" b="0" smtClean="0">
                <a:solidFill>
                  <a:schemeClr val="tx1"/>
                </a:solidFill>
              </a:rPr>
              <a:pPr eaLnBrk="1" hangingPunct="1">
                <a:defRPr/>
              </a:pPr>
              <a:t>22</a:t>
            </a:fld>
            <a:endParaRPr lang="en-US" sz="1200" b="0" dirty="0" smtClean="0">
              <a:solidFill>
                <a:schemeClr val="tx1"/>
              </a:solidFill>
            </a:endParaRPr>
          </a:p>
        </p:txBody>
      </p:sp>
      <p:sp>
        <p:nvSpPr>
          <p:cNvPr id="339971" name="Rectangle 2"/>
          <p:cNvSpPr>
            <a:spLocks noGrp="1" noRot="1" noChangeAspect="1" noChangeArrowheads="1" noTextEdit="1"/>
          </p:cNvSpPr>
          <p:nvPr>
            <p:ph type="sldImg"/>
          </p:nvPr>
        </p:nvSpPr>
        <p:spPr>
          <a:xfrm>
            <a:off x="1182688" y="696913"/>
            <a:ext cx="4648200" cy="3486150"/>
          </a:xfrm>
          <a:ln/>
        </p:spPr>
      </p:sp>
      <p:sp>
        <p:nvSpPr>
          <p:cNvPr id="126979" name="Rectangle 6"/>
          <p:cNvSpPr>
            <a:spLocks noGrp="1" noChangeArrowheads="1"/>
          </p:cNvSpPr>
          <p:nvPr>
            <p:ph type="body" idx="1"/>
          </p:nvPr>
        </p:nvSpPr>
        <p:spPr>
          <a:xfrm>
            <a:off x="876300" y="4465638"/>
            <a:ext cx="5608638" cy="4183062"/>
          </a:xfrm>
          <a:noFill/>
        </p:spPr>
        <p:txBody>
          <a:bodyPr/>
          <a:lstStyle/>
          <a:p>
            <a:pPr marL="114300" indent="-114300" eaLnBrk="1" hangingPunct="1"/>
            <a:r>
              <a:rPr lang="en-US" b="1" dirty="0">
                <a:latin typeface="Times New Roman" charset="0"/>
              </a:rPr>
              <a:t>Instructor </a:t>
            </a:r>
            <a:r>
              <a:rPr lang="en-US" b="1" dirty="0" smtClean="0">
                <a:latin typeface="Times New Roman" charset="0"/>
              </a:rPr>
              <a:t>Notes</a:t>
            </a:r>
          </a:p>
          <a:p>
            <a:pPr marL="114300" indent="-114300" eaLnBrk="1" hangingPunct="1">
              <a:buFontTx/>
              <a:buChar char="•"/>
            </a:pPr>
            <a:r>
              <a:rPr lang="en-US" dirty="0" smtClean="0">
                <a:latin typeface="Times New Roman" charset="0"/>
                <a:cs typeface="Times New Roman" charset="0"/>
              </a:rPr>
              <a:t>These two viruses are included in the FDA</a:t>
            </a:r>
            <a:r>
              <a:rPr lang="ja-JP" altLang="en-US" dirty="0" smtClean="0">
                <a:latin typeface="Times New Roman" charset="0"/>
                <a:cs typeface="Times New Roman" charset="0"/>
              </a:rPr>
              <a:t>’</a:t>
            </a:r>
            <a:r>
              <a:rPr lang="en-US" altLang="ja-JP" dirty="0" smtClean="0">
                <a:latin typeface="Times New Roman" charset="0"/>
                <a:cs typeface="Times New Roman" charset="0"/>
              </a:rPr>
              <a:t>s </a:t>
            </a:r>
            <a:r>
              <a:rPr lang="ja-JP" altLang="en-US" dirty="0" smtClean="0">
                <a:latin typeface="Times New Roman" charset="0"/>
                <a:cs typeface="Times New Roman" charset="0"/>
              </a:rPr>
              <a:t>“</a:t>
            </a:r>
            <a:r>
              <a:rPr lang="en-US" altLang="ja-JP" dirty="0" smtClean="0">
                <a:latin typeface="Times New Roman" charset="0"/>
                <a:cs typeface="Times New Roman" charset="0"/>
              </a:rPr>
              <a:t>Big Five</a:t>
            </a:r>
            <a:r>
              <a:rPr lang="ja-JP" altLang="en-US" dirty="0" smtClean="0">
                <a:latin typeface="Times New Roman" charset="0"/>
                <a:cs typeface="Times New Roman" charset="0"/>
              </a:rPr>
              <a:t>”</a:t>
            </a:r>
            <a:r>
              <a:rPr lang="en-US" altLang="ja-JP" dirty="0" smtClean="0">
                <a:latin typeface="Times New Roman" charset="0"/>
                <a:cs typeface="Times New Roman" charset="0"/>
              </a:rPr>
              <a:t> pathogens.</a:t>
            </a:r>
          </a:p>
          <a:p>
            <a:pPr marL="114300" indent="-114300" eaLnBrk="1" hangingPunct="1"/>
            <a:endParaRPr lang="en-US" dirty="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235FA83-5E59-F641-B382-392C98CB1D6C}" type="slidenum">
              <a:rPr lang="en-US" sz="1200" b="0" smtClean="0">
                <a:solidFill>
                  <a:schemeClr val="tx1"/>
                </a:solidFill>
              </a:rPr>
              <a:pPr eaLnBrk="1" hangingPunct="1">
                <a:defRPr/>
              </a:pPr>
              <a:t>23</a:t>
            </a:fld>
            <a:endParaRPr lang="en-US" sz="1200" b="0" dirty="0" smtClean="0">
              <a:solidFill>
                <a:schemeClr val="tx1"/>
              </a:solidFill>
            </a:endParaRPr>
          </a:p>
        </p:txBody>
      </p:sp>
      <p:sp>
        <p:nvSpPr>
          <p:cNvPr id="340995" name="Rectangle 2"/>
          <p:cNvSpPr>
            <a:spLocks noGrp="1" noRot="1" noChangeAspect="1" noChangeArrowheads="1" noTextEdit="1"/>
          </p:cNvSpPr>
          <p:nvPr>
            <p:ph type="sldImg"/>
          </p:nvPr>
        </p:nvSpPr>
        <p:spPr>
          <a:xfrm>
            <a:off x="1182688" y="696913"/>
            <a:ext cx="4648200" cy="3486150"/>
          </a:xfrm>
          <a:ln/>
        </p:spPr>
      </p:sp>
      <p:sp>
        <p:nvSpPr>
          <p:cNvPr id="332804" name="Rectangle 3"/>
          <p:cNvSpPr>
            <a:spLocks noGrp="1" noChangeArrowheads="1"/>
          </p:cNvSpPr>
          <p:nvPr>
            <p:ph type="body" idx="1"/>
          </p:nvPr>
        </p:nvSpPr>
        <p:spPr>
          <a:xfrm>
            <a:off x="876300" y="4468813"/>
            <a:ext cx="5432425" cy="4294187"/>
          </a:xfrm>
        </p:spPr>
        <p:txBody>
          <a:bodyPr lIns="93557" tIns="46778" rIns="93557" bIns="46778"/>
          <a:lstStyle/>
          <a:p>
            <a:pPr>
              <a:defRPr/>
            </a:pPr>
            <a:r>
              <a:rPr lang="en-US" b="1" dirty="0" smtClean="0">
                <a:ea typeface="+mn-ea"/>
                <a:cs typeface="+mn-cs"/>
              </a:rPr>
              <a:t>Instructor Notes</a:t>
            </a:r>
          </a:p>
          <a:p>
            <a:pPr>
              <a:buFontTx/>
              <a:buChar char="•"/>
              <a:defRPr/>
            </a:pPr>
            <a:r>
              <a:rPr lang="en-US" dirty="0" smtClean="0">
                <a:ea typeface="+mn-ea"/>
                <a:cs typeface="+mn-cs"/>
              </a:rPr>
              <a:t>Hepatitis A is mainly found in the feces of people infected with it. </a:t>
            </a:r>
          </a:p>
          <a:p>
            <a:pPr>
              <a:buFontTx/>
              <a:buChar char="•"/>
              <a:defRPr/>
            </a:pPr>
            <a:r>
              <a:rPr lang="en-US" dirty="0" smtClean="0">
                <a:ea typeface="+mn-ea"/>
                <a:cs typeface="+mn-cs"/>
              </a:rPr>
              <a:t>The virus can contaminate water and many types of food. </a:t>
            </a:r>
          </a:p>
          <a:p>
            <a:pPr>
              <a:buFontTx/>
              <a:buChar char="•"/>
              <a:defRPr/>
            </a:pPr>
            <a:r>
              <a:rPr lang="en-US" dirty="0" smtClean="0">
                <a:ea typeface="+mn-ea"/>
                <a:cs typeface="+mn-cs"/>
              </a:rPr>
              <a:t>It is commonly linked with ready-to-eat food. However, it has also been linked with shellfish from contaminated water.</a:t>
            </a:r>
          </a:p>
          <a:p>
            <a:pPr>
              <a:buFontTx/>
              <a:buChar char="•"/>
              <a:defRPr/>
            </a:pPr>
            <a:r>
              <a:rPr lang="en-US" dirty="0" smtClean="0">
                <a:ea typeface="+mn-ea"/>
                <a:cs typeface="+mn-cs"/>
              </a:rPr>
              <a:t>The virus is often transferred to food when infected food handlers touch food or equipment with fingers that have feces on them. </a:t>
            </a:r>
          </a:p>
          <a:p>
            <a:pPr>
              <a:buFontTx/>
              <a:buChar char="•"/>
              <a:defRPr/>
            </a:pPr>
            <a:r>
              <a:rPr lang="en-US" dirty="0" smtClean="0">
                <a:ea typeface="+mn-ea"/>
                <a:cs typeface="+mn-cs"/>
              </a:rPr>
              <a:t>Eating only a small amount of the virus can make a person sick. </a:t>
            </a:r>
          </a:p>
          <a:p>
            <a:pPr>
              <a:buFontTx/>
              <a:buChar char="•"/>
              <a:defRPr/>
            </a:pPr>
            <a:r>
              <a:rPr lang="en-US" dirty="0" smtClean="0">
                <a:ea typeface="+mn-ea"/>
                <a:cs typeface="+mn-cs"/>
              </a:rPr>
              <a:t>An infected person may not show symptoms for weeks but can be very infectious. </a:t>
            </a:r>
          </a:p>
          <a:p>
            <a:pPr>
              <a:buFontTx/>
              <a:buChar char="•"/>
              <a:defRPr/>
            </a:pPr>
            <a:r>
              <a:rPr lang="en-US" dirty="0" smtClean="0">
                <a:ea typeface="+mn-ea"/>
                <a:cs typeface="+mn-cs"/>
              </a:rPr>
              <a:t>Cooking does not destroy hepatitis A.</a:t>
            </a:r>
          </a:p>
          <a:p>
            <a:pPr marL="0" indent="0" eaLnBrk="1" hangingPunct="1">
              <a:spcBef>
                <a:spcPct val="0"/>
              </a:spcBef>
              <a:defRPr/>
            </a:pPr>
            <a:endParaRPr lang="en-US" dirty="0" smtClean="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73503FA-E4A9-5949-ADF4-8F996706BD42}" type="slidenum">
              <a:rPr lang="en-US" sz="1200" b="0" smtClean="0">
                <a:solidFill>
                  <a:schemeClr val="tx1"/>
                </a:solidFill>
              </a:rPr>
              <a:pPr eaLnBrk="1" hangingPunct="1">
                <a:defRPr/>
              </a:pPr>
              <a:t>24</a:t>
            </a:fld>
            <a:endParaRPr lang="en-US" sz="1200" b="0" dirty="0" smtClean="0">
              <a:solidFill>
                <a:schemeClr val="tx1"/>
              </a:solidFill>
            </a:endParaRPr>
          </a:p>
        </p:txBody>
      </p:sp>
      <p:sp>
        <p:nvSpPr>
          <p:cNvPr id="342019" name="Rectangle 2"/>
          <p:cNvSpPr>
            <a:spLocks noGrp="1" noRot="1" noChangeAspect="1" noChangeArrowheads="1" noTextEdit="1"/>
          </p:cNvSpPr>
          <p:nvPr>
            <p:ph type="sldImg"/>
          </p:nvPr>
        </p:nvSpPr>
        <p:spPr>
          <a:xfrm>
            <a:off x="1182688" y="696913"/>
            <a:ext cx="4648200" cy="3486150"/>
          </a:xfrm>
          <a:ln/>
        </p:spPr>
      </p:sp>
      <p:sp>
        <p:nvSpPr>
          <p:cNvPr id="131075" name="Rectangle 3"/>
          <p:cNvSpPr>
            <a:spLocks noGrp="1" noChangeArrowheads="1"/>
          </p:cNvSpPr>
          <p:nvPr>
            <p:ph type="body" idx="1"/>
          </p:nvPr>
        </p:nvSpPr>
        <p:spPr>
          <a:xfrm>
            <a:off x="876300" y="4468813"/>
            <a:ext cx="5432425" cy="4294187"/>
          </a:xfrm>
          <a:noFill/>
        </p:spPr>
        <p:txBody>
          <a:bodyPr lIns="93557" tIns="46778" rIns="93557" bIns="46778"/>
          <a:lstStyle/>
          <a:p>
            <a:pPr marL="115888" indent="-115888" eaLnBrk="1" hangingPunct="1"/>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5888" indent="-115888" eaLnBrk="1" hangingPunct="1">
              <a:buFontTx/>
              <a:buChar char="•"/>
            </a:pPr>
            <a:r>
              <a:rPr lang="en-US" dirty="0">
                <a:latin typeface="Times New Roman" charset="0"/>
              </a:rPr>
              <a:t>Like hepatitis A, Norovirus is commonly linked with ready-to-eat food. </a:t>
            </a:r>
          </a:p>
          <a:p>
            <a:pPr marL="115888" indent="-115888" eaLnBrk="1" hangingPunct="1">
              <a:buFontTx/>
              <a:buChar char="•"/>
            </a:pPr>
            <a:r>
              <a:rPr lang="en-US" dirty="0">
                <a:latin typeface="Times New Roman" charset="0"/>
              </a:rPr>
              <a:t>It has also been linked with contaminated water. </a:t>
            </a:r>
          </a:p>
          <a:p>
            <a:pPr marL="115888" indent="-115888" eaLnBrk="1" hangingPunct="1">
              <a:buFontTx/>
              <a:buChar char="•"/>
            </a:pPr>
            <a:r>
              <a:rPr lang="en-US" dirty="0">
                <a:latin typeface="Times New Roman" charset="0"/>
              </a:rPr>
              <a:t>Norovirus is often transferred to food when infected </a:t>
            </a:r>
            <a:r>
              <a:rPr lang="en-US" dirty="0" smtClean="0">
                <a:latin typeface="Times New Roman" charset="0"/>
              </a:rPr>
              <a:t>food handlers </a:t>
            </a:r>
            <a:r>
              <a:rPr lang="en-US" dirty="0">
                <a:latin typeface="Times New Roman" charset="0"/>
              </a:rPr>
              <a:t>touch food or equipment with fingers that have feces on them.</a:t>
            </a:r>
          </a:p>
          <a:p>
            <a:pPr marL="115888" indent="-115888" eaLnBrk="1" hangingPunct="1">
              <a:buFontTx/>
              <a:buChar char="•"/>
            </a:pPr>
            <a:r>
              <a:rPr lang="en-US" dirty="0">
                <a:latin typeface="Times New Roman" charset="0"/>
              </a:rPr>
              <a:t>Eating only a small amount of Norovirus can make a person sick. It is also very contagious. </a:t>
            </a:r>
          </a:p>
          <a:p>
            <a:pPr marL="115888" indent="-115888" eaLnBrk="1" hangingPunct="1">
              <a:buFontTx/>
              <a:buChar char="•"/>
            </a:pPr>
            <a:r>
              <a:rPr lang="en-US" dirty="0">
                <a:latin typeface="Times New Roman" charset="0"/>
              </a:rPr>
              <a:t>People become contagious within a few hours after eating it. </a:t>
            </a:r>
          </a:p>
          <a:p>
            <a:pPr marL="115888" indent="-115888" eaLnBrk="1" hangingPunct="1">
              <a:buFontTx/>
              <a:buChar char="•"/>
            </a:pPr>
            <a:r>
              <a:rPr lang="en-US" dirty="0">
                <a:latin typeface="Times New Roman" charset="0"/>
              </a:rPr>
              <a:t>The virus is often in a person</a:t>
            </a:r>
            <a:r>
              <a:rPr lang="ja-JP" altLang="en-US" dirty="0">
                <a:latin typeface="Times New Roman" charset="0"/>
              </a:rPr>
              <a:t>’</a:t>
            </a:r>
            <a:r>
              <a:rPr lang="en-US" altLang="ja-JP" dirty="0">
                <a:latin typeface="Times New Roman" charset="0"/>
              </a:rPr>
              <a:t>s feces for days after symptoms have ended.</a:t>
            </a:r>
          </a:p>
          <a:p>
            <a:pPr marL="115888" indent="-115888" eaLnBrk="1" hangingPunct="1">
              <a:spcBef>
                <a:spcPct val="0"/>
              </a:spcBef>
            </a:pPr>
            <a:endParaRPr lang="en-US" dirty="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0677540-4EC5-1940-9000-19F53D779FB8}" type="slidenum">
              <a:rPr lang="en-US" sz="1200" b="0" smtClean="0">
                <a:solidFill>
                  <a:schemeClr val="tx1"/>
                </a:solidFill>
              </a:rPr>
              <a:pPr eaLnBrk="1" hangingPunct="1">
                <a:defRPr/>
              </a:pPr>
              <a:t>25</a:t>
            </a:fld>
            <a:endParaRPr lang="en-US" sz="1200" b="0" dirty="0" smtClean="0">
              <a:solidFill>
                <a:schemeClr val="tx1"/>
              </a:solidFill>
            </a:endParaRPr>
          </a:p>
        </p:txBody>
      </p:sp>
      <p:sp>
        <p:nvSpPr>
          <p:cNvPr id="346115" name="Rectangle 2"/>
          <p:cNvSpPr>
            <a:spLocks noGrp="1" noRot="1" noChangeAspect="1" noChangeArrowheads="1" noTextEdit="1"/>
          </p:cNvSpPr>
          <p:nvPr>
            <p:ph type="sldImg"/>
          </p:nvPr>
        </p:nvSpPr>
        <p:spPr>
          <a:xfrm>
            <a:off x="1182688" y="696913"/>
            <a:ext cx="4648200" cy="3486150"/>
          </a:xfrm>
          <a:ln/>
        </p:spPr>
      </p:sp>
      <p:sp>
        <p:nvSpPr>
          <p:cNvPr id="139267" name="Rectangle 3"/>
          <p:cNvSpPr>
            <a:spLocks noGrp="1" noChangeArrowheads="1"/>
          </p:cNvSpPr>
          <p:nvPr>
            <p:ph type="body" idx="1"/>
          </p:nvPr>
        </p:nvSpPr>
        <p:spPr>
          <a:xfrm>
            <a:off x="876300" y="4468813"/>
            <a:ext cx="5318125" cy="4294187"/>
          </a:xfrm>
          <a:noFill/>
        </p:spPr>
        <p:txBody>
          <a:bodyPr lIns="93557" tIns="46778" rIns="93557" bIns="46778"/>
          <a:lstStyle/>
          <a:p>
            <a:pPr marL="114300" indent="-114300" eaLnBrk="1" hangingPunct="1"/>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4300" indent="-114300" eaLnBrk="1" hangingPunct="1">
              <a:buFontTx/>
              <a:buChar char="•"/>
            </a:pPr>
            <a:r>
              <a:rPr lang="en-US" dirty="0">
                <a:latin typeface="Times New Roman" charset="0"/>
              </a:rPr>
              <a:t>Some toxins are naturally associated with certain plants, mushrooms, and seafood. Toxins are a natural part of some fish.</a:t>
            </a:r>
          </a:p>
          <a:p>
            <a:pPr marL="114300" indent="-114300" eaLnBrk="1" hangingPunct="1">
              <a:buFontTx/>
              <a:buChar char="•"/>
            </a:pPr>
            <a:r>
              <a:rPr lang="en-US" dirty="0">
                <a:latin typeface="Times New Roman" charset="0"/>
              </a:rPr>
              <a:t>Other toxins, such as histamine, are made by pathogens on the fish when it is time-temperature abused. This can occur in tuna, bonito, mackerel, and </a:t>
            </a:r>
            <a:r>
              <a:rPr lang="en-US" dirty="0" smtClean="0">
                <a:latin typeface="Times New Roman" charset="0"/>
              </a:rPr>
              <a:t>mahimahi</a:t>
            </a:r>
            <a:r>
              <a:rPr lang="en-US" dirty="0">
                <a:latin typeface="Times New Roman" charset="0"/>
              </a:rPr>
              <a:t>. </a:t>
            </a:r>
          </a:p>
          <a:p>
            <a:pPr marL="114300" indent="-114300" eaLnBrk="1" hangingPunct="1">
              <a:buFontTx/>
              <a:buChar char="•"/>
            </a:pPr>
            <a:r>
              <a:rPr lang="en-US" dirty="0">
                <a:latin typeface="Times New Roman" charset="0"/>
              </a:rPr>
              <a:t>Some fish become contaminated when they eat smaller fish that have eaten a toxin. One of these toxins is the ciguatera toxin. It can be found in barracuda, snapper, grouper, and amberjack. Shellfish, such as oysters, can be contaminated when they eat marine algae that have a toxin.</a:t>
            </a:r>
          </a:p>
          <a:p>
            <a:pPr marL="114300" indent="-114300" eaLnBrk="1" hangingPunct="1"/>
            <a:endParaRPr lang="en-US" dirty="0">
              <a:latin typeface="Times New Roman" charset="0"/>
            </a:endParaRPr>
          </a:p>
          <a:p>
            <a:pPr marL="114300" indent="-114300" eaLnBrk="1" hangingPunct="1"/>
            <a:endParaRPr lang="en-US" dirty="0">
              <a:latin typeface="Times New Roman" charset="0"/>
            </a:endParaRPr>
          </a:p>
          <a:p>
            <a:pPr marL="114300" indent="-114300" eaLnBrk="1" hangingPunct="1">
              <a:spcBef>
                <a:spcPct val="0"/>
              </a:spcBef>
              <a:buFontTx/>
              <a:buChar char="•"/>
            </a:pPr>
            <a:endParaRPr lang="en-US" dirty="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8A09A69-E1C8-434A-9253-B4A500A9A692}" type="slidenum">
              <a:rPr lang="en-US" sz="1200" b="0" smtClean="0">
                <a:solidFill>
                  <a:schemeClr val="tx1"/>
                </a:solidFill>
              </a:rPr>
              <a:pPr eaLnBrk="1" hangingPunct="1">
                <a:defRPr/>
              </a:pPr>
              <a:t>26</a:t>
            </a:fld>
            <a:endParaRPr lang="en-US" sz="1200" b="0" dirty="0" smtClean="0">
              <a:solidFill>
                <a:schemeClr val="tx1"/>
              </a:solidFill>
            </a:endParaRPr>
          </a:p>
        </p:txBody>
      </p:sp>
      <p:sp>
        <p:nvSpPr>
          <p:cNvPr id="347139" name="Rectangle 2"/>
          <p:cNvSpPr>
            <a:spLocks noGrp="1" noRot="1" noChangeAspect="1" noChangeArrowheads="1" noTextEdit="1"/>
          </p:cNvSpPr>
          <p:nvPr>
            <p:ph type="sldImg"/>
          </p:nvPr>
        </p:nvSpPr>
        <p:spPr>
          <a:xfrm>
            <a:off x="1182688" y="696913"/>
            <a:ext cx="4648200" cy="3486150"/>
          </a:xfrm>
          <a:ln/>
        </p:spPr>
      </p:sp>
      <p:sp>
        <p:nvSpPr>
          <p:cNvPr id="141315" name="Rectangle 3"/>
          <p:cNvSpPr>
            <a:spLocks noGrp="1" noChangeArrowheads="1"/>
          </p:cNvSpPr>
          <p:nvPr>
            <p:ph type="body" idx="1"/>
          </p:nvPr>
        </p:nvSpPr>
        <p:spPr>
          <a:xfrm>
            <a:off x="876300" y="4468813"/>
            <a:ext cx="5318125" cy="4294187"/>
          </a:xfrm>
          <a:noFill/>
        </p:spPr>
        <p:txBody>
          <a:bodyPr lIns="93557" tIns="46778" rIns="93557" bIns="46778"/>
          <a:lstStyle/>
          <a:p>
            <a:pPr marL="114300" indent="-114300" eaLnBrk="1" hangingPunct="1"/>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4300" indent="-114300" eaLnBrk="1" hangingPunct="1">
              <a:buFontTx/>
              <a:buChar char="•"/>
            </a:pPr>
            <a:r>
              <a:rPr lang="en-US" dirty="0">
                <a:latin typeface="Times New Roman" charset="0"/>
              </a:rPr>
              <a:t>Toxins cannot be destroyed by cooking or freezing. The most important way to prevent a foodborne illness is to purchase plants, mushrooms, and seafood from approved, reputable suppliers. It is also important to control time and temperature when handling raw fish.</a:t>
            </a:r>
          </a:p>
          <a:p>
            <a:pPr marL="114300" indent="-114300" eaLnBrk="1" hangingPunct="1"/>
            <a:endParaRPr lang="en-US" dirty="0">
              <a:latin typeface="Times New Roman" charset="0"/>
            </a:endParaRPr>
          </a:p>
          <a:p>
            <a:pPr marL="114300" indent="-114300" eaLnBrk="1" hangingPunct="1"/>
            <a:endParaRPr lang="en-US" dirty="0">
              <a:latin typeface="Times New Roman" charset="0"/>
            </a:endParaRPr>
          </a:p>
          <a:p>
            <a:pPr marL="114300" indent="-114300" eaLnBrk="1" hangingPunct="1">
              <a:spcBef>
                <a:spcPct val="0"/>
              </a:spcBef>
              <a:buFontTx/>
              <a:buChar char="•"/>
            </a:pPr>
            <a:endParaRPr lang="en-US" dirty="0">
              <a:latin typeface="Times New Roman" charset="0"/>
            </a:endParaRPr>
          </a:p>
          <a:p>
            <a:pPr marL="114300" indent="-114300" eaLnBrk="1" hangingPunct="1"/>
            <a:endParaRPr lang="en-US" dirty="0">
              <a:latin typeface="Times New Roman" charset="0"/>
            </a:endParaRPr>
          </a:p>
          <a:p>
            <a:pPr marL="114300" indent="-114300" eaLnBrk="1" hangingPunct="1"/>
            <a:endParaRPr lang="en-US" dirty="0">
              <a:latin typeface="Times New Roman" charset="0"/>
            </a:endParaRPr>
          </a:p>
          <a:p>
            <a:pPr marL="114300" indent="-114300" eaLnBrk="1" hangingPunct="1">
              <a:spcBef>
                <a:spcPct val="0"/>
              </a:spcBef>
              <a:buFontTx/>
              <a:buChar char="•"/>
            </a:pPr>
            <a:endParaRPr lang="en-US" dirty="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CB15045-FDDF-2F49-8F1F-576D3DC7CFAE}" type="slidenum">
              <a:rPr lang="en-US" sz="1200" b="0" smtClean="0">
                <a:solidFill>
                  <a:schemeClr val="tx1"/>
                </a:solidFill>
              </a:rPr>
              <a:pPr eaLnBrk="1" hangingPunct="1">
                <a:defRPr/>
              </a:pPr>
              <a:t>27</a:t>
            </a:fld>
            <a:endParaRPr lang="en-US" sz="1200" b="0" dirty="0" smtClean="0">
              <a:solidFill>
                <a:schemeClr val="tx1"/>
              </a:solidFill>
            </a:endParaRPr>
          </a:p>
        </p:txBody>
      </p:sp>
      <p:sp>
        <p:nvSpPr>
          <p:cNvPr id="354307" name="Rectangle 2"/>
          <p:cNvSpPr>
            <a:spLocks noGrp="1" noRot="1" noChangeAspect="1" noChangeArrowheads="1" noTextEdit="1"/>
          </p:cNvSpPr>
          <p:nvPr>
            <p:ph type="sldImg"/>
          </p:nvPr>
        </p:nvSpPr>
        <p:spPr>
          <a:xfrm>
            <a:off x="1181100" y="698500"/>
            <a:ext cx="4648200" cy="3486150"/>
          </a:xfrm>
          <a:ln/>
        </p:spPr>
      </p:sp>
      <p:sp>
        <p:nvSpPr>
          <p:cNvPr id="155651"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4300" indent="-114300" eaLnBrk="1" hangingPunct="1">
              <a:buFontTx/>
              <a:buChar char="•"/>
            </a:pPr>
            <a:r>
              <a:rPr lang="en-US" dirty="0">
                <a:latin typeface="Times New Roman" charset="0"/>
              </a:rPr>
              <a:t>So far, you have learned about methods to prevent the accidental contamination of food. But you also must take steps to stop people who are actually trying to contaminate it. This may include the groups listed on the slide.</a:t>
            </a:r>
          </a:p>
          <a:p>
            <a:pPr marL="114300" indent="-114300" eaLnBrk="1" hangingPunct="1">
              <a:buFontTx/>
              <a:buChar char="•"/>
            </a:pPr>
            <a:r>
              <a:rPr lang="en-US" dirty="0">
                <a:latin typeface="Times New Roman" charset="0"/>
              </a:rPr>
              <a:t>These people may try to tamper with your food using biological, chemical, or physical contaminants. They may even use radioactive materials. Attacks might occur anywhere in the food supply chain. But they are usually focused on a specific food item, process, or business.</a:t>
            </a:r>
          </a:p>
          <a:p>
            <a:pPr marL="114300" indent="-114300" eaLnBrk="1" hangingPunct="1">
              <a:buFont typeface="Wingdings" charset="0"/>
              <a:buChar char="§"/>
            </a:pPr>
            <a:r>
              <a:rPr lang="en-US" dirty="0">
                <a:latin typeface="Times New Roman" charset="0"/>
              </a:rPr>
              <a:t>The best way to protect food is to make it as difficult as possible for someone to tamper with it. For this reason, a food defense program should deal with the points in your operation where food is at risk.</a:t>
            </a:r>
          </a:p>
          <a:p>
            <a:pPr marL="114300" indent="-114300" eaLnBrk="1" hangingPunct="1">
              <a:buFont typeface="Wingdings" charset="0"/>
              <a:buChar char="§"/>
            </a:pPr>
            <a:r>
              <a:rPr lang="en-US" dirty="0">
                <a:latin typeface="Times New Roman" charset="0"/>
              </a:rPr>
              <a:t>The FDA has created a tool that can be used to develop a food defense program. It is based on the acronym A.L.E.R.T. It can be used to help you identify the points in your operation where food is at risk.</a:t>
            </a:r>
          </a:p>
          <a:p>
            <a:pPr marL="114300" indent="-114300" eaLnBrk="1" hangingPunct="1">
              <a:buFontTx/>
              <a:buChar char="•"/>
            </a:pPr>
            <a:endParaRPr lang="en-US" dirty="0">
              <a:latin typeface="Times New Roman" charset="0"/>
            </a:endParaRPr>
          </a:p>
          <a:p>
            <a:pPr marL="114300" indent="-114300" eaLnBrk="1" hangingPunct="1">
              <a:buFontTx/>
              <a:buChar char="•"/>
            </a:pPr>
            <a:endParaRPr lang="en-US" dirty="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B8E1AA1-582F-FF46-9750-8CA2D234F02E}" type="slidenum">
              <a:rPr lang="en-US" sz="1200" b="0" smtClean="0">
                <a:solidFill>
                  <a:schemeClr val="tx1"/>
                </a:solidFill>
              </a:rPr>
              <a:pPr eaLnBrk="1" hangingPunct="1">
                <a:defRPr/>
              </a:pPr>
              <a:t>28</a:t>
            </a:fld>
            <a:endParaRPr lang="en-US" sz="1200" b="0" dirty="0" smtClean="0">
              <a:solidFill>
                <a:schemeClr val="tx1"/>
              </a:solidFill>
            </a:endParaRPr>
          </a:p>
        </p:txBody>
      </p:sp>
      <p:sp>
        <p:nvSpPr>
          <p:cNvPr id="355331" name="Rectangle 2"/>
          <p:cNvSpPr>
            <a:spLocks noGrp="1" noRot="1" noChangeAspect="1" noChangeArrowheads="1" noTextEdit="1"/>
          </p:cNvSpPr>
          <p:nvPr>
            <p:ph type="sldImg"/>
          </p:nvPr>
        </p:nvSpPr>
        <p:spPr>
          <a:xfrm>
            <a:off x="1181100" y="698500"/>
            <a:ext cx="4648200" cy="3486150"/>
          </a:xfrm>
          <a:ln/>
        </p:spPr>
      </p:sp>
      <p:sp>
        <p:nvSpPr>
          <p:cNvPr id="157699" name="Rectangle 3"/>
          <p:cNvSpPr>
            <a:spLocks noGrp="1" noChangeArrowheads="1"/>
          </p:cNvSpPr>
          <p:nvPr>
            <p:ph type="body" idx="1"/>
          </p:nvPr>
        </p:nvSpPr>
        <p:spPr>
          <a:xfrm>
            <a:off x="876300" y="4465638"/>
            <a:ext cx="57150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4300" indent="-114300" eaLnBrk="1" hangingPunct="1">
              <a:buFontTx/>
              <a:buChar char="•"/>
            </a:pPr>
            <a:r>
              <a:rPr lang="en-US" b="1" dirty="0">
                <a:latin typeface="Times New Roman" charset="0"/>
              </a:rPr>
              <a:t>Assure</a:t>
            </a:r>
            <a:r>
              <a:rPr lang="en-US" dirty="0">
                <a:latin typeface="Times New Roman" charset="0"/>
              </a:rPr>
              <a:t> Make sure that products you receive are from safe sources. Supervise product deliveries. Use approved suppliers who practice food defense. Request that delivery vehicles are locked or sealed.</a:t>
            </a:r>
          </a:p>
          <a:p>
            <a:pPr marL="114300" indent="-114300" eaLnBrk="1" hangingPunct="1">
              <a:buFontTx/>
              <a:buChar char="•"/>
            </a:pPr>
            <a:r>
              <a:rPr lang="en-US" b="1" dirty="0">
                <a:latin typeface="Times New Roman" charset="0"/>
              </a:rPr>
              <a:t>Look</a:t>
            </a:r>
            <a:r>
              <a:rPr lang="en-US" dirty="0">
                <a:latin typeface="Times New Roman" charset="0"/>
              </a:rPr>
              <a:t> Monitor the security of products in the facility. Limit access to prep and storage areas. Locking storage areas is one way to do this. Create a system for handling damaged products. Store chemicals in a secure location. Train staff to spot food defense threats.</a:t>
            </a:r>
          </a:p>
          <a:p>
            <a:pPr marL="114300" indent="-114300" eaLnBrk="1" hangingPunct="1">
              <a:buFontTx/>
              <a:buChar char="•"/>
            </a:pPr>
            <a:r>
              <a:rPr lang="en-US" b="1" dirty="0">
                <a:latin typeface="Times New Roman" charset="0"/>
              </a:rPr>
              <a:t>Employees</a:t>
            </a:r>
            <a:r>
              <a:rPr lang="en-US" dirty="0">
                <a:latin typeface="Times New Roman" charset="0"/>
              </a:rPr>
              <a:t> Know who is in your facility. Limit access to prep and storage areas. Identify all visitors, and verify credentials. Conduct background checks on staff.</a:t>
            </a:r>
          </a:p>
          <a:p>
            <a:pPr marL="114300" indent="-114300">
              <a:buFontTx/>
              <a:buChar char="•"/>
            </a:pPr>
            <a:r>
              <a:rPr lang="en-US" b="1" dirty="0">
                <a:latin typeface="Times New Roman" charset="0"/>
              </a:rPr>
              <a:t>Reports</a:t>
            </a:r>
            <a:r>
              <a:rPr lang="en-US" dirty="0">
                <a:latin typeface="Times New Roman" charset="0"/>
              </a:rPr>
              <a:t> Keep information related to food defense </a:t>
            </a:r>
            <a:r>
              <a:rPr lang="en-US" dirty="0" smtClean="0">
                <a:latin typeface="Times New Roman" charset="0"/>
              </a:rPr>
              <a:t>accessible: receiving logs, </a:t>
            </a:r>
            <a:r>
              <a:rPr lang="en-US" dirty="0">
                <a:latin typeface="Times New Roman" charset="0"/>
              </a:rPr>
              <a:t>o</a:t>
            </a:r>
            <a:r>
              <a:rPr lang="en-US" dirty="0" smtClean="0">
                <a:latin typeface="Times New Roman" charset="0"/>
              </a:rPr>
              <a:t>ffice </a:t>
            </a:r>
            <a:r>
              <a:rPr lang="en-US" dirty="0">
                <a:latin typeface="Times New Roman" charset="0"/>
              </a:rPr>
              <a:t>files and </a:t>
            </a:r>
            <a:r>
              <a:rPr lang="en-US" dirty="0" smtClean="0">
                <a:latin typeface="Times New Roman" charset="0"/>
              </a:rPr>
              <a:t>documents, </a:t>
            </a:r>
            <a:r>
              <a:rPr lang="en-US" dirty="0">
                <a:latin typeface="Times New Roman" charset="0"/>
              </a:rPr>
              <a:t>s</a:t>
            </a:r>
            <a:r>
              <a:rPr lang="en-US" dirty="0" smtClean="0">
                <a:latin typeface="Times New Roman" charset="0"/>
              </a:rPr>
              <a:t>taff files, and random </a:t>
            </a:r>
            <a:r>
              <a:rPr lang="en-US" dirty="0">
                <a:latin typeface="Times New Roman" charset="0"/>
              </a:rPr>
              <a:t>food defense self-inspections.</a:t>
            </a:r>
          </a:p>
          <a:p>
            <a:pPr marL="114300" indent="-114300">
              <a:buFontTx/>
              <a:buChar char="•"/>
            </a:pPr>
            <a:r>
              <a:rPr lang="en-US" b="1" dirty="0">
                <a:latin typeface="Times New Roman" charset="0"/>
              </a:rPr>
              <a:t>Threat</a:t>
            </a:r>
            <a:r>
              <a:rPr lang="en-US" dirty="0">
                <a:latin typeface="Times New Roman" charset="0"/>
              </a:rPr>
              <a:t> Identify what you will do and who you will contact if there is suspicious activity or a threat at your operation.  Hold any product you suspect to be contaminated.  Contact your regulatory authority immediately. Maintain an emergency contact list.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E2B4E48-3C45-1F42-9AB4-0A08A8E36146}" type="slidenum">
              <a:rPr lang="en-US" sz="1200" b="0" smtClean="0">
                <a:solidFill>
                  <a:schemeClr val="tx1"/>
                </a:solidFill>
              </a:rPr>
              <a:pPr eaLnBrk="1" hangingPunct="1">
                <a:defRPr/>
              </a:pPr>
              <a:t>29</a:t>
            </a:fld>
            <a:endParaRPr lang="en-US" sz="1200" b="0" dirty="0" smtClean="0">
              <a:solidFill>
                <a:schemeClr val="tx1"/>
              </a:solidFill>
            </a:endParaRPr>
          </a:p>
        </p:txBody>
      </p:sp>
      <p:sp>
        <p:nvSpPr>
          <p:cNvPr id="357379"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Ask the person making the complaint for general contact information and to identify the food that was eaten. Also ask for a description of symptoms and when the person first got sick.</a:t>
            </a:r>
          </a:p>
          <a:p>
            <a:pPr marL="171450" indent="-171450" eaLnBrk="1" hangingPunct="1">
              <a:buFont typeface="Arial" pitchFamily="34" charset="0"/>
              <a:buChar char="•"/>
              <a:defRPr/>
            </a:pPr>
            <a:r>
              <a:rPr lang="en-US" dirty="0" smtClean="0">
                <a:ea typeface="+mn-ea"/>
                <a:cs typeface="+mn-cs"/>
              </a:rPr>
              <a:t>Contact the local regulatory authority if you suspect an outbreak.</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EB3BDE0-0320-AF48-91DE-B45C3EBD0330}" type="slidenum">
              <a:rPr lang="en-US" sz="1200" b="0" smtClean="0">
                <a:solidFill>
                  <a:schemeClr val="tx1"/>
                </a:solidFill>
              </a:rPr>
              <a:pPr eaLnBrk="1" hangingPunct="1">
                <a:defRPr/>
              </a:pPr>
              <a:t>3</a:t>
            </a:fld>
            <a:endParaRPr lang="en-US" sz="1200" b="0" dirty="0" smtClean="0">
              <a:solidFill>
                <a:schemeClr val="tx1"/>
              </a:solidFill>
            </a:endParaRPr>
          </a:p>
        </p:txBody>
      </p:sp>
      <p:sp>
        <p:nvSpPr>
          <p:cNvPr id="294915" name="Rectangle 2"/>
          <p:cNvSpPr>
            <a:spLocks noGrp="1" noRot="1" noChangeAspect="1" noChangeArrowheads="1" noTextEdit="1"/>
          </p:cNvSpPr>
          <p:nvPr>
            <p:ph type="sldImg"/>
          </p:nvPr>
        </p:nvSpPr>
        <p:spPr>
          <a:xfrm>
            <a:off x="1181100" y="698500"/>
            <a:ext cx="4648200" cy="3486150"/>
          </a:xfrm>
          <a:ln/>
        </p:spPr>
      </p:sp>
      <p:sp>
        <p:nvSpPr>
          <p:cNvPr id="294916"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dirty="0">
                <a:latin typeface="Times New Roman" charset="0"/>
                <a:cs typeface="Times New Roman" charset="0"/>
              </a:rPr>
              <a:t>Instructor </a:t>
            </a:r>
            <a:r>
              <a:rPr lang="en-US" b="1" dirty="0" smtClean="0">
                <a:latin typeface="Times New Roman" charset="0"/>
                <a:cs typeface="Times New Roman" charset="0"/>
              </a:rPr>
              <a:t>Notes</a:t>
            </a:r>
            <a:endParaRPr lang="en-US" dirty="0">
              <a:latin typeface="Times New Roman" charset="0"/>
              <a:cs typeface="Times New Roman" charset="0"/>
            </a:endParaRPr>
          </a:p>
          <a:p>
            <a:pPr marL="114300" indent="-114300" eaLnBrk="1" hangingPunct="1">
              <a:spcBef>
                <a:spcPct val="50000"/>
              </a:spcBef>
              <a:buSzPct val="80000"/>
              <a:buFontTx/>
              <a:buChar char="•"/>
              <a:defRPr/>
            </a:pPr>
            <a:r>
              <a:rPr lang="en-US" dirty="0">
                <a:latin typeface="Times New Roman" charset="0"/>
                <a:cs typeface="+mn-cs"/>
              </a:rPr>
              <a:t>Pressure to work quickly can make it hard to take the time to follow food safety practices.</a:t>
            </a:r>
          </a:p>
          <a:p>
            <a:pPr marL="114300" indent="-114300" eaLnBrk="1" hangingPunct="1">
              <a:spcBef>
                <a:spcPct val="50000"/>
              </a:spcBef>
              <a:buSzPct val="80000"/>
              <a:buFontTx/>
              <a:buChar char="•"/>
              <a:defRPr/>
            </a:pPr>
            <a:r>
              <a:rPr lang="en-US" dirty="0" smtClean="0">
                <a:latin typeface="Times New Roman" charset="0"/>
                <a:cs typeface="+mn-cs"/>
              </a:rPr>
              <a:t>Your</a:t>
            </a:r>
            <a:r>
              <a:rPr lang="en-US" baseline="0" dirty="0" smtClean="0">
                <a:latin typeface="Times New Roman" charset="0"/>
                <a:cs typeface="+mn-cs"/>
              </a:rPr>
              <a:t> </a:t>
            </a:r>
            <a:r>
              <a:rPr lang="en-US" dirty="0" smtClean="0">
                <a:latin typeface="Times New Roman" charset="0"/>
                <a:cs typeface="+mn-cs"/>
              </a:rPr>
              <a:t>staff </a:t>
            </a:r>
            <a:r>
              <a:rPr lang="en-US" dirty="0">
                <a:latin typeface="Times New Roman" charset="0"/>
                <a:cs typeface="+mn-cs"/>
              </a:rPr>
              <a:t>may speak a different language than you do, which can make it difficult to communicate. Cultural differences can also influence how food handlers view food safety.</a:t>
            </a:r>
          </a:p>
          <a:p>
            <a:pPr marL="114300" indent="-114300" eaLnBrk="1" hangingPunct="1">
              <a:spcBef>
                <a:spcPct val="50000"/>
              </a:spcBef>
              <a:buSzPct val="80000"/>
              <a:buFontTx/>
              <a:buChar char="•"/>
              <a:defRPr/>
            </a:pPr>
            <a:r>
              <a:rPr lang="en-US" dirty="0">
                <a:latin typeface="Times New Roman" charset="0"/>
                <a:cs typeface="+mn-cs"/>
              </a:rPr>
              <a:t>Staff often have different levels of education, making it more challenging to teach them food safety.</a:t>
            </a:r>
          </a:p>
          <a:p>
            <a:pPr marL="114300" indent="-114300" eaLnBrk="1" hangingPunct="1">
              <a:spcBef>
                <a:spcPct val="50000"/>
              </a:spcBef>
              <a:buSzPct val="80000"/>
              <a:buFontTx/>
              <a:buChar char="•"/>
              <a:defRPr/>
            </a:pPr>
            <a:r>
              <a:rPr lang="en-US" dirty="0">
                <a:latin typeface="Times New Roman" charset="0"/>
                <a:cs typeface="+mn-cs"/>
              </a:rPr>
              <a:t>Illness-causing microorganisms are more frequently found on food that once was considered safe. </a:t>
            </a:r>
          </a:p>
          <a:p>
            <a:pPr marL="114300" indent="-114300" eaLnBrk="1" hangingPunct="1">
              <a:spcBef>
                <a:spcPct val="50000"/>
              </a:spcBef>
              <a:buSzPct val="80000"/>
              <a:buFontTx/>
              <a:buChar char="•"/>
              <a:defRPr/>
            </a:pPr>
            <a:r>
              <a:rPr lang="en-US" dirty="0">
                <a:latin typeface="Times New Roman" charset="0"/>
                <a:cs typeface="+mn-cs"/>
              </a:rPr>
              <a:t>Food that is received from suppliers that are not practicing food safety can cause a foodborne-illness outbreak.</a:t>
            </a:r>
          </a:p>
          <a:p>
            <a:pPr marL="114300" indent="-114300" eaLnBrk="1" hangingPunct="1">
              <a:spcBef>
                <a:spcPct val="50000"/>
              </a:spcBef>
              <a:buSzPct val="80000"/>
              <a:buFontTx/>
              <a:buChar char="•"/>
              <a:defRPr/>
            </a:pPr>
            <a:r>
              <a:rPr lang="en-US" dirty="0">
                <a:latin typeface="Times New Roman" charset="0"/>
                <a:cs typeface="+mn-cs"/>
              </a:rPr>
              <a:t>The number of customers at high risk for getting a foodborne illness is increasing. An example of this is the growing elderly population.</a:t>
            </a:r>
          </a:p>
          <a:p>
            <a:pPr marL="114300" indent="-114300" eaLnBrk="1" hangingPunct="1">
              <a:spcBef>
                <a:spcPct val="50000"/>
              </a:spcBef>
              <a:buSzPct val="80000"/>
              <a:buFontTx/>
              <a:buChar char="•"/>
              <a:defRPr/>
            </a:pPr>
            <a:r>
              <a:rPr lang="en-US" dirty="0">
                <a:latin typeface="Times New Roman" charset="0"/>
                <a:cs typeface="+mn-cs"/>
              </a:rPr>
              <a:t>Training new staff leaves less time for food safety training.</a:t>
            </a:r>
          </a:p>
          <a:p>
            <a:pPr marL="114300" indent="-114300" eaLnBrk="1" hangingPunct="1">
              <a:spcBef>
                <a:spcPct val="50000"/>
              </a:spcBef>
              <a:buSzPct val="80000"/>
              <a:buFontTx/>
              <a:buChar char="•"/>
              <a:defRPr/>
            </a:pPr>
            <a:r>
              <a:rPr lang="en-US" dirty="0">
                <a:latin typeface="Times New Roman" charset="0"/>
                <a:cs typeface="Times New Roman" charset="0"/>
              </a:rPr>
              <a:t>The ServSafe program will provide the tools needed to overcome the challenges in managing a good food safety program.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AA3FEF9-2CAE-3D47-954F-EADCB13271BA}" type="slidenum">
              <a:rPr lang="en-US" sz="1200" b="0" smtClean="0">
                <a:solidFill>
                  <a:schemeClr val="tx1"/>
                </a:solidFill>
              </a:rPr>
              <a:pPr eaLnBrk="1" hangingPunct="1">
                <a:defRPr/>
              </a:pPr>
              <a:t>30</a:t>
            </a:fld>
            <a:endParaRPr lang="en-US" sz="1200" b="0" dirty="0" smtClean="0">
              <a:solidFill>
                <a:schemeClr val="tx1"/>
              </a:solidFill>
            </a:endParaRPr>
          </a:p>
        </p:txBody>
      </p:sp>
      <p:sp>
        <p:nvSpPr>
          <p:cNvPr id="358403"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Set the suspected product aside if any remains. Include a label with Do Not Use and Do Not Discard on it, as shown in the photo on the slide.</a:t>
            </a:r>
          </a:p>
          <a:p>
            <a:pPr marL="171450" indent="-171450" eaLnBrk="1" hangingPunct="1">
              <a:buFont typeface="Arial" pitchFamily="34" charset="0"/>
              <a:buChar char="•"/>
              <a:defRPr/>
            </a:pPr>
            <a:r>
              <a:rPr lang="en-US" dirty="0" smtClean="0">
                <a:ea typeface="+mn-ea"/>
                <a:cs typeface="+mn-cs"/>
              </a:rPr>
              <a:t>Log information about the suspected product. This might include a product description, production date, and lot number. The sell-by date and pack size should also be recorded. </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E4F9023-08C6-224F-946C-6936E4E3B08D}" type="slidenum">
              <a:rPr lang="en-US" sz="1200" b="0" smtClean="0">
                <a:solidFill>
                  <a:schemeClr val="tx1"/>
                </a:solidFill>
              </a:rPr>
              <a:pPr eaLnBrk="1" hangingPunct="1">
                <a:defRPr/>
              </a:pPr>
              <a:t>31</a:t>
            </a:fld>
            <a:endParaRPr lang="en-US" sz="1200" b="0" dirty="0" smtClean="0">
              <a:solidFill>
                <a:schemeClr val="tx1"/>
              </a:solidFill>
            </a:endParaRPr>
          </a:p>
        </p:txBody>
      </p:sp>
      <p:sp>
        <p:nvSpPr>
          <p:cNvPr id="359427"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Maintain a list of food handlers scheduled at the time of the suspected contamination. These staff members may be subject to an interview and sampling by investigators. They should also be interviewed immediately by management about their health status.</a:t>
            </a:r>
          </a:p>
          <a:p>
            <a:pPr marL="171450" indent="-171450" eaLnBrk="1" hangingPunct="1">
              <a:buFont typeface="Arial" pitchFamily="34" charset="0"/>
              <a:buChar char="•"/>
              <a:defRPr/>
            </a:pPr>
            <a:r>
              <a:rPr lang="en-US" dirty="0" smtClean="0">
                <a:ea typeface="+mn-ea"/>
                <a:cs typeface="+mn-cs"/>
              </a:rPr>
              <a:t>Cooperate with regulatory authorities in the investigation. Provide appropriate documentation. You may be asked to provide temperature logs, HACCP documents, staff files, etc.</a:t>
            </a:r>
          </a:p>
          <a:p>
            <a:pPr marL="171450" indent="-171450" eaLnBrk="1" hangingPunct="1">
              <a:buFont typeface="Arial" pitchFamily="34" charset="0"/>
              <a:buChar char="•"/>
              <a:defRPr/>
            </a:pPr>
            <a:r>
              <a:rPr lang="en-US" dirty="0" smtClean="0">
                <a:ea typeface="+mn-ea"/>
                <a:cs typeface="+mn-cs"/>
              </a:rPr>
              <a:t>Review food-handling procedures to identify if standards are not being met or procedures are not working.</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3676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1B133F6-83B6-CB40-902F-E1479B78FC21}" type="slidenum">
              <a:rPr lang="en-US" sz="1200" b="0" smtClean="0">
                <a:solidFill>
                  <a:schemeClr val="tx1"/>
                </a:solidFill>
              </a:rPr>
              <a:pPr eaLnBrk="1" hangingPunct="1">
                <a:defRPr/>
              </a:pPr>
              <a:t>32</a:t>
            </a:fld>
            <a:endParaRPr lang="en-US" sz="1200" b="0" dirty="0" smtClean="0">
              <a:solidFill>
                <a:schemeClr val="tx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E322134-47F8-A041-B812-4187AFC2D2B1}" type="slidenum">
              <a:rPr lang="en-US" sz="1200" b="0" smtClean="0">
                <a:solidFill>
                  <a:schemeClr val="tx1"/>
                </a:solidFill>
              </a:rPr>
              <a:pPr eaLnBrk="1" hangingPunct="1">
                <a:defRPr/>
              </a:pPr>
              <a:t>33</a:t>
            </a:fld>
            <a:endParaRPr lang="en-US" sz="1200" b="0" dirty="0" smtClean="0">
              <a:solidFill>
                <a:schemeClr val="tx1"/>
              </a:solidFill>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With some illnesses, a person may infect others before showing any symptoms. For example, a person could spread hepatitis A for weeks before having any symptoms. </a:t>
            </a:r>
          </a:p>
          <a:p>
            <a:pPr marL="114300" indent="-114300" eaLnBrk="1" hangingPunct="1">
              <a:buFontTx/>
              <a:buChar char="•"/>
              <a:defRPr/>
            </a:pPr>
            <a:r>
              <a:rPr lang="en-US" dirty="0">
                <a:latin typeface="Times New Roman" charset="0"/>
                <a:cs typeface="+mn-cs"/>
              </a:rPr>
              <a:t>With other illnesses, a person may infect others for days or even months after symptoms are gone. Norovirus can be spread for days after symptoms have ended. </a:t>
            </a:r>
          </a:p>
          <a:p>
            <a:pPr marL="114300" indent="-114300" eaLnBrk="1" hangingPunct="1">
              <a:buFontTx/>
              <a:buChar char="•"/>
              <a:defRPr/>
            </a:pPr>
            <a:r>
              <a:rPr lang="en-US" dirty="0">
                <a:latin typeface="Times New Roman" charset="0"/>
                <a:cs typeface="+mn-cs"/>
              </a:rPr>
              <a:t>Some people carry pathogens and infect others without ever getting sick themselves. These people are called carriers. The bacteria </a:t>
            </a:r>
            <a:r>
              <a:rPr lang="en-US" i="1" dirty="0">
                <a:latin typeface="Times New Roman" charset="0"/>
                <a:cs typeface="+mn-cs"/>
              </a:rPr>
              <a:t>Staphylococcus aureus </a:t>
            </a:r>
            <a:r>
              <a:rPr lang="en-US" dirty="0">
                <a:latin typeface="Times New Roman" charset="0"/>
                <a:cs typeface="+mn-cs"/>
              </a:rPr>
              <a:t>is carried in the nose of 30 to 50 percent of healthy adults. About 20 to 35 percent of healthy adults carry it on their skin. Food handlers transfer this type of bacteria to food when they touch the infected areas of their bodies and then touch food without washing their hands.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5374778-FC77-2D4B-9500-8B5ADF2FC4B5}" type="slidenum">
              <a:rPr lang="en-US" sz="1200" b="0" smtClean="0">
                <a:solidFill>
                  <a:schemeClr val="tx1"/>
                </a:solidFill>
              </a:rPr>
              <a:pPr eaLnBrk="1" hangingPunct="1">
                <a:defRPr/>
              </a:pPr>
              <a:t>34</a:t>
            </a:fld>
            <a:endParaRPr lang="en-US" sz="1200" b="0" dirty="0" smtClean="0">
              <a:solidFill>
                <a:schemeClr val="tx1"/>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Don</a:t>
            </a:r>
            <a:r>
              <a:rPr lang="ja-JP" altLang="en-US" dirty="0">
                <a:latin typeface="Times New Roman" charset="0"/>
                <a:cs typeface="+mn-cs"/>
              </a:rPr>
              <a:t>’</a:t>
            </a:r>
            <a:r>
              <a:rPr lang="en-US" dirty="0">
                <a:latin typeface="Times New Roman" charset="0"/>
                <a:cs typeface="+mn-cs"/>
              </a:rPr>
              <a:t>t underestimate your role in a personal hygiene program. You have many responsibilities to help make the program work. Some of these are highlighted in the slide.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E34785F-D588-474D-B86B-56C438C138A1}" type="slidenum">
              <a:rPr lang="en-US" sz="1200" b="0" smtClean="0">
                <a:solidFill>
                  <a:schemeClr val="tx1"/>
                </a:solidFill>
              </a:rPr>
              <a:pPr eaLnBrk="1" hangingPunct="1">
                <a:defRPr/>
              </a:pPr>
              <a:t>35</a:t>
            </a:fld>
            <a:endParaRPr lang="en-US" sz="1200" b="0" dirty="0" smtClean="0">
              <a:solidFill>
                <a:schemeClr val="tx1"/>
              </a:solidFill>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endParaRPr lang="en-US" dirty="0">
              <a:latin typeface="Times New Roman" charset="0"/>
              <a:cs typeface="+mn-cs"/>
            </a:endParaRPr>
          </a:p>
          <a:p>
            <a:pPr marL="114300" indent="-114300" eaLnBrk="1" hangingPunct="1">
              <a:buFontTx/>
              <a:buChar char="•"/>
              <a:defRPr/>
            </a:pPr>
            <a:endParaRPr lang="en-US" dirty="0">
              <a:latin typeface="Times New Roman" charset="0"/>
              <a:cs typeface="+mn-cs"/>
            </a:endParaRPr>
          </a:p>
          <a:p>
            <a:pPr marL="114300" indent="-114300" eaLnBrk="1" hangingPunct="1">
              <a:defRPr/>
            </a:pPr>
            <a:endParaRPr lang="en-US" dirty="0">
              <a:latin typeface="Times New Roman" charset="0"/>
              <a:cs typeface="+mn-cs"/>
            </a:endParaRPr>
          </a:p>
        </p:txBody>
      </p:sp>
      <p:sp>
        <p:nvSpPr>
          <p:cNvPr id="6" name="Rectangle 3"/>
          <p:cNvSpPr txBox="1">
            <a:spLocks noChangeArrowheads="1"/>
          </p:cNvSpPr>
          <p:nvPr/>
        </p:nvSpPr>
        <p:spPr bwMode="auto">
          <a:xfrm>
            <a:off x="1028700" y="4419600"/>
            <a:ext cx="525462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4593" tIns="47297" rIns="94593" bIns="47297" numCol="1" anchor="t" anchorCtr="0" compatLnSpc="1">
            <a:prstTxWarp prst="textNoShape">
              <a:avLst/>
            </a:prstTxWarp>
          </a:bodyPr>
          <a:lst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14300" indent="-114300" eaLnBrk="1" hangingPunct="1">
              <a:defRPr/>
            </a:pPr>
            <a:endParaRPr lang="en-US" b="1" dirty="0" smtClean="0">
              <a:latin typeface="Times New Roman" charset="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9853588-ADA4-E544-935E-7D5DBECF8FC0}" type="slidenum">
              <a:rPr lang="en-US" sz="1200" b="0" smtClean="0">
                <a:solidFill>
                  <a:schemeClr val="tx1"/>
                </a:solidFill>
              </a:rPr>
              <a:pPr eaLnBrk="1" hangingPunct="1">
                <a:defRPr/>
              </a:pPr>
              <a:t>36</a:t>
            </a:fld>
            <a:endParaRPr lang="en-US" sz="1200" b="0" dirty="0" smtClean="0">
              <a:solidFill>
                <a:schemeClr val="tx1"/>
              </a:solidFill>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xfrm>
            <a:off x="876300" y="4506913"/>
            <a:ext cx="5254625" cy="43703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Single-use gloves can help keep food safe by creating a barrier between hands and food. Gloves should be worn when handling ready-to-eat food. The exceptions include when washing produce, or when handling ready-to-eat ingredients for a dish that will be cooked to the correct internal temperature.</a:t>
            </a:r>
          </a:p>
          <a:p>
            <a:pPr marL="114300" indent="-114300" eaLnBrk="1" hangingPunct="1">
              <a:buFontTx/>
              <a:buChar char="•"/>
              <a:defRPr/>
            </a:pPr>
            <a:r>
              <a:rPr lang="en-US" dirty="0">
                <a:latin typeface="Times New Roman" charset="0"/>
                <a:cs typeface="+mn-cs"/>
              </a:rPr>
              <a:t>Hands must be washed before putting on gloves and when changing to a new pair.</a:t>
            </a:r>
          </a:p>
          <a:p>
            <a:pPr marL="114300" indent="-114300" eaLnBrk="1" hangingPunct="1">
              <a:buFontTx/>
              <a:buChar char="•"/>
              <a:defRPr/>
            </a:pPr>
            <a:r>
              <a:rPr lang="en-US" dirty="0">
                <a:latin typeface="Times New Roman" charset="0"/>
                <a:cs typeface="+mn-cs"/>
              </a:rPr>
              <a:t>Make sure you provide different glove sizes. Gloves that are too big will not stay on. Those that are too small will tear or rip easily.</a:t>
            </a:r>
          </a:p>
          <a:p>
            <a:pPr marL="114300" indent="-114300" eaLnBrk="1" hangingPunct="1">
              <a:buFontTx/>
              <a:buChar char="•"/>
              <a:defRPr/>
            </a:pPr>
            <a:r>
              <a:rPr lang="en-US" dirty="0">
                <a:latin typeface="Times New Roman" charset="0"/>
                <a:cs typeface="+mn-cs"/>
              </a:rPr>
              <a:t>Some </a:t>
            </a:r>
            <a:r>
              <a:rPr lang="en-US" dirty="0" smtClean="0">
                <a:latin typeface="Times New Roman" charset="0"/>
                <a:cs typeface="+mn-cs"/>
              </a:rPr>
              <a:t>food handlers </a:t>
            </a:r>
            <a:r>
              <a:rPr lang="en-US" dirty="0">
                <a:latin typeface="Times New Roman" charset="0"/>
                <a:cs typeface="+mn-cs"/>
              </a:rPr>
              <a:t>and customers may be sensitive to latex. Consider providing gloves made from other materials.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907CB95-8774-AC43-BBE5-21F42C166A74}" type="slidenum">
              <a:rPr lang="en-US" sz="1200" b="0" smtClean="0">
                <a:solidFill>
                  <a:schemeClr val="tx1"/>
                </a:solidFill>
              </a:rPr>
              <a:pPr eaLnBrk="1" hangingPunct="1">
                <a:defRPr/>
              </a:pPr>
              <a:t>37</a:t>
            </a:fld>
            <a:endParaRPr lang="en-US" sz="1200" b="0" dirty="0" smtClean="0">
              <a:solidFill>
                <a:schemeClr val="tx1"/>
              </a:solidFill>
            </a:endParaRPr>
          </a:p>
        </p:txBody>
      </p:sp>
      <p:sp>
        <p:nvSpPr>
          <p:cNvPr id="379907"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876300" y="4506913"/>
            <a:ext cx="5254625" cy="4370387"/>
          </a:xfrm>
        </p:spPr>
        <p:txBody>
          <a:bodyPr/>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Avoid contaminating gloves when putting them 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8BE9168-65D5-BE46-B512-C622F03D53BE}" type="slidenum">
              <a:rPr lang="en-US" sz="1200" b="0" smtClean="0">
                <a:solidFill>
                  <a:schemeClr val="tx1"/>
                </a:solidFill>
              </a:rPr>
              <a:pPr eaLnBrk="1" hangingPunct="1">
                <a:defRPr/>
              </a:pPr>
              <a:t>38</a:t>
            </a:fld>
            <a:endParaRPr lang="en-US" sz="1200" b="0" dirty="0" smtClean="0">
              <a:solidFill>
                <a:schemeClr val="tx1"/>
              </a:solidFill>
            </a:endParaRPr>
          </a:p>
        </p:txBody>
      </p:sp>
      <p:sp>
        <p:nvSpPr>
          <p:cNvPr id="381955" name="Rectangle 2"/>
          <p:cNvSpPr>
            <a:spLocks noGrp="1" noRot="1" noChangeAspect="1" noChangeArrowheads="1" noTextEdit="1"/>
          </p:cNvSpPr>
          <p:nvPr>
            <p:ph type="sldImg"/>
          </p:nvPr>
        </p:nvSpPr>
        <p:spPr>
          <a:ln/>
        </p:spPr>
      </p:sp>
      <p:sp>
        <p:nvSpPr>
          <p:cNvPr id="384004" name="Notes Placeholder 1"/>
          <p:cNvSpPr>
            <a:spLocks noGrp="1"/>
          </p:cNvSpPr>
          <p:nvPr>
            <p:ph type="body" idx="1"/>
          </p:nvPr>
        </p:nvSpPr>
        <p:spPr/>
        <p:txBody>
          <a:bodyPr/>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Food can become contaminated when it has been handled with bare hands. This is especially true when hands have not been washed correctly or have infected cuts or wounds. For this reason, do not handle ready-to-eat food with bare hands. </a:t>
            </a:r>
          </a:p>
          <a:p>
            <a:pPr marL="171450" indent="-171450" eaLnBrk="1" hangingPunct="1">
              <a:buFont typeface="Arial" pitchFamily="34" charset="0"/>
              <a:buChar char="•"/>
              <a:defRPr/>
            </a:pPr>
            <a:r>
              <a:rPr lang="en-US" dirty="0" smtClean="0">
                <a:ea typeface="+mn-ea"/>
                <a:cs typeface="+mn-cs"/>
              </a:rPr>
              <a:t>Never handle ready-to-eat food with bare hands if you primarily serve a high-risk population.</a:t>
            </a:r>
          </a:p>
          <a:p>
            <a:pPr marL="171450" indent="-171450" eaLnBrk="1" hangingPunct="1">
              <a:buFont typeface="Arial" pitchFamily="34" charset="0"/>
              <a:buChar char="•"/>
              <a:defRPr/>
            </a:pPr>
            <a:r>
              <a:rPr lang="en-US" dirty="0" smtClean="0">
                <a:ea typeface="+mn-ea"/>
                <a:cs typeface="+mn-cs"/>
              </a:rPr>
              <a:t>Some regulatory authorities allow bare-hand contact with ready-to- eat food. If your jurisdiction allows this, you must have specific policies in place about staff health. You must also train staff in handwashing and personal hygiene practices.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E71725C-540C-154E-AFC1-9E75C415ECCD}" type="slidenum">
              <a:rPr lang="en-US" sz="1200" b="0" smtClean="0">
                <a:solidFill>
                  <a:schemeClr val="tx1"/>
                </a:solidFill>
              </a:rPr>
              <a:pPr eaLnBrk="1" hangingPunct="1">
                <a:defRPr/>
              </a:pPr>
              <a:t>39</a:t>
            </a:fld>
            <a:endParaRPr lang="en-US" sz="1200" b="0" dirty="0" smtClean="0">
              <a:solidFill>
                <a:schemeClr val="tx1"/>
              </a:solidFill>
            </a:endParaRPr>
          </a:p>
        </p:txBody>
      </p:sp>
      <p:sp>
        <p:nvSpPr>
          <p:cNvPr id="385027"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876300" y="4468813"/>
            <a:ext cx="5140325" cy="4294187"/>
          </a:xfrm>
          <a:noFill/>
        </p:spPr>
        <p:txBody>
          <a:bodyPr lIns="92825" tIns="46413" rIns="92825" bIns="46413"/>
          <a:lstStyle/>
          <a:p>
            <a:pPr marL="114300" indent="-114300" eaLnBrk="1" hangingPunct="1"/>
            <a:r>
              <a:rPr lang="en-US" b="1" dirty="0">
                <a:latin typeface="Times New Roman" charset="0"/>
                <a:cs typeface="Times New Roman" charset="0"/>
              </a:rPr>
              <a:t>Instructor </a:t>
            </a:r>
            <a:r>
              <a:rPr lang="en-US" b="1" dirty="0" smtClean="0">
                <a:latin typeface="Times New Roman" charset="0"/>
                <a:cs typeface="Times New Roman" charset="0"/>
              </a:rPr>
              <a:t>Notes</a:t>
            </a:r>
            <a:endParaRPr lang="en-US" b="1" dirty="0">
              <a:latin typeface="Times New Roman" charset="0"/>
              <a:cs typeface="Times New Roman" charset="0"/>
            </a:endParaRPr>
          </a:p>
          <a:p>
            <a:pPr marL="114300" indent="-114300" eaLnBrk="1" hangingPunct="1">
              <a:lnSpc>
                <a:spcPct val="80000"/>
              </a:lnSpc>
              <a:spcBef>
                <a:spcPct val="50000"/>
              </a:spcBef>
              <a:buSzPct val="80000"/>
              <a:buFontTx/>
              <a:buChar char="•"/>
            </a:pPr>
            <a:r>
              <a:rPr lang="en-US" dirty="0">
                <a:latin typeface="Times New Roman" charset="0"/>
              </a:rPr>
              <a:t>You must encourage your </a:t>
            </a:r>
            <a:r>
              <a:rPr lang="en-US" dirty="0" smtClean="0">
                <a:latin typeface="Times New Roman" charset="0"/>
              </a:rPr>
              <a:t>staff to </a:t>
            </a:r>
            <a:r>
              <a:rPr lang="en-US" dirty="0">
                <a:latin typeface="Times New Roman" charset="0"/>
              </a:rPr>
              <a:t>report any health problems before they come to work. This includes newly hired staff who haven</a:t>
            </a:r>
            <a:r>
              <a:rPr lang="ja-JP" altLang="en-US" dirty="0">
                <a:latin typeface="Times New Roman" charset="0"/>
              </a:rPr>
              <a:t>’</a:t>
            </a:r>
            <a:r>
              <a:rPr lang="en-US" altLang="ja-JP" dirty="0">
                <a:latin typeface="Times New Roman" charset="0"/>
              </a:rPr>
              <a:t>t started working yet. </a:t>
            </a:r>
          </a:p>
          <a:p>
            <a:pPr marL="114300" indent="-114300" eaLnBrk="1" hangingPunct="1">
              <a:lnSpc>
                <a:spcPct val="80000"/>
              </a:lnSpc>
              <a:spcBef>
                <a:spcPct val="50000"/>
              </a:spcBef>
              <a:buSzPct val="80000"/>
              <a:buFontTx/>
              <a:buChar char="•"/>
            </a:pPr>
            <a:r>
              <a:rPr lang="en-US" dirty="0">
                <a:latin typeface="Times New Roman" charset="0"/>
              </a:rPr>
              <a:t>Staff should also let you know </a:t>
            </a:r>
            <a:r>
              <a:rPr lang="en-US" dirty="0" smtClean="0">
                <a:latin typeface="Times New Roman" charset="0"/>
              </a:rPr>
              <a:t>immediately</a:t>
            </a:r>
            <a:r>
              <a:rPr lang="en-US" baseline="0" dirty="0" smtClean="0">
                <a:latin typeface="Times New Roman" charset="0"/>
              </a:rPr>
              <a:t> </a:t>
            </a:r>
            <a:r>
              <a:rPr lang="en-US" dirty="0" smtClean="0">
                <a:latin typeface="Times New Roman" charset="0"/>
              </a:rPr>
              <a:t>if </a:t>
            </a:r>
            <a:r>
              <a:rPr lang="en-US" dirty="0">
                <a:latin typeface="Times New Roman" charset="0"/>
              </a:rPr>
              <a:t>they get sick while working. Your regulatory authority may ask you to prove you have made staff aware of this policy.</a:t>
            </a:r>
          </a:p>
          <a:p>
            <a:pPr marL="114300" indent="-114300" eaLnBrk="1" hangingPunct="1">
              <a:lnSpc>
                <a:spcPct val="80000"/>
              </a:lnSpc>
              <a:spcBef>
                <a:spcPct val="50000"/>
              </a:spcBef>
              <a:buSzPct val="80000"/>
              <a:buFontTx/>
              <a:buChar char="•"/>
            </a:pPr>
            <a:r>
              <a:rPr lang="en-US" dirty="0">
                <a:latin typeface="Times New Roman" charset="0"/>
              </a:rPr>
              <a:t>When food handlers are </a:t>
            </a:r>
            <a:r>
              <a:rPr lang="en-US" dirty="0" smtClean="0">
                <a:latin typeface="Times New Roman" charset="0"/>
              </a:rPr>
              <a:t>sick, </a:t>
            </a:r>
            <a:r>
              <a:rPr lang="en-US" dirty="0">
                <a:latin typeface="Times New Roman" charset="0"/>
              </a:rPr>
              <a:t>you may need to restrict them from working with or around food. Sometimes, you may need to exclude them from working in the operation.</a:t>
            </a:r>
          </a:p>
          <a:p>
            <a:pPr marL="114300" indent="-114300" eaLnBrk="1" hangingPunct="1">
              <a:lnSpc>
                <a:spcPct val="80000"/>
              </a:lnSpc>
              <a:spcBef>
                <a:spcPct val="50000"/>
              </a:spcBef>
              <a:buSzPct val="80000"/>
            </a:pPr>
            <a:endParaRPr lang="en-US" dirty="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51E3F7E-E783-3240-95AF-4AB7832FB19C}"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302083" name="Rectangle 2"/>
          <p:cNvSpPr>
            <a:spLocks noGrp="1" noRot="1" noChangeAspect="1" noChangeArrowheads="1" noTextEdit="1"/>
          </p:cNvSpPr>
          <p:nvPr>
            <p:ph type="sldImg"/>
          </p:nvPr>
        </p:nvSpPr>
        <p:spPr>
          <a:xfrm>
            <a:off x="1181100" y="698500"/>
            <a:ext cx="4648200" cy="3486150"/>
          </a:xfrm>
          <a:ln/>
        </p:spPr>
      </p:sp>
      <p:sp>
        <p:nvSpPr>
          <p:cNvPr id="302084" name="Rectangle 3"/>
          <p:cNvSpPr>
            <a:spLocks noGrp="1" noChangeArrowheads="1"/>
          </p:cNvSpPr>
          <p:nvPr>
            <p:ph type="body" idx="1"/>
          </p:nvPr>
        </p:nvSpPr>
        <p:spPr>
          <a:xfrm>
            <a:off x="879475"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dirty="0">
                <a:latin typeface="Times New Roman" charset="0"/>
                <a:cs typeface="+mn-cs"/>
              </a:rPr>
              <a:t> </a:t>
            </a: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If food is not handled correctly, it can become unsafe. These are the five most common food-handling mistakes, or risk factors, that can </a:t>
            </a:r>
            <a:r>
              <a:rPr lang="en-US" dirty="0" smtClean="0">
                <a:latin typeface="Times New Roman" charset="0"/>
                <a:cs typeface="+mn-cs"/>
              </a:rPr>
              <a:t>cause </a:t>
            </a:r>
            <a:r>
              <a:rPr lang="en-US" dirty="0">
                <a:latin typeface="Times New Roman" charset="0"/>
                <a:cs typeface="+mn-cs"/>
              </a:rPr>
              <a:t>foodborne illness.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306CE4-5592-CD4A-8965-53B4CB9A0B75}" type="slidenum">
              <a:rPr lang="en-US" sz="1200" b="0" smtClean="0">
                <a:solidFill>
                  <a:schemeClr val="tx1"/>
                </a:solidFill>
              </a:rPr>
              <a:pPr eaLnBrk="1" hangingPunct="1">
                <a:defRPr/>
              </a:pPr>
              <a:t>40</a:t>
            </a:fld>
            <a:endParaRPr lang="en-US" sz="1200" b="0" dirty="0" smtClean="0">
              <a:solidFill>
                <a:schemeClr val="tx1"/>
              </a:solidFill>
            </a:endParaRPr>
          </a:p>
        </p:txBody>
      </p:sp>
      <p:sp>
        <p:nvSpPr>
          <p:cNvPr id="38605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b="1"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7FD6052-B3AD-F147-8D28-A1A56330E175}" type="slidenum">
              <a:rPr lang="en-US" sz="1200" b="0" smtClean="0">
                <a:solidFill>
                  <a:schemeClr val="tx1"/>
                </a:solidFill>
              </a:rPr>
              <a:pPr eaLnBrk="1" hangingPunct="1">
                <a:defRPr/>
              </a:pPr>
              <a:t>41</a:t>
            </a:fld>
            <a:endParaRPr lang="en-US" sz="1200" b="0" dirty="0" smtClean="0">
              <a:solidFill>
                <a:schemeClr val="tx1"/>
              </a:solidFill>
            </a:endParaRPr>
          </a:p>
        </p:txBody>
      </p:sp>
      <p:sp>
        <p:nvSpPr>
          <p:cNvPr id="387075" name="Rectangle 2"/>
          <p:cNvSpPr>
            <a:spLocks noGrp="1" noRot="1" noChangeAspect="1" noChangeArrowheads="1" noTextEdit="1"/>
          </p:cNvSpPr>
          <p:nvPr>
            <p:ph type="sldImg"/>
          </p:nvPr>
        </p:nvSpPr>
        <p:spPr>
          <a:ln/>
        </p:spPr>
      </p:sp>
      <p:sp>
        <p:nvSpPr>
          <p:cNvPr id="4" name="Notes Placeholder 1"/>
          <p:cNvSpPr>
            <a:spLocks noGrp="1"/>
          </p:cNvSpPr>
          <p:nvPr>
            <p:ph type="body" idx="3"/>
          </p:nvPr>
        </p:nvSpPr>
        <p:spPr>
          <a:xfrm>
            <a:off x="701675" y="4416425"/>
            <a:ext cx="5608638" cy="4183063"/>
          </a:xfrm>
        </p:spPr>
        <p:txBody>
          <a:bodyPr/>
          <a:lstStyle/>
          <a:p>
            <a:endParaRPr lang="en-US" b="1"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C9A24DD-46E6-F04D-8398-F7D5861495D1}" type="slidenum">
              <a:rPr lang="en-US" sz="1200" b="0" smtClean="0">
                <a:solidFill>
                  <a:schemeClr val="tx1"/>
                </a:solidFill>
              </a:rPr>
              <a:pPr eaLnBrk="1" hangingPunct="1">
                <a:defRPr/>
              </a:pPr>
              <a:t>42</a:t>
            </a:fld>
            <a:endParaRPr lang="en-US" sz="1200" b="0" dirty="0" smtClean="0">
              <a:solidFill>
                <a:schemeClr val="tx1"/>
              </a:solidFill>
            </a:endParaRPr>
          </a:p>
        </p:txBody>
      </p:sp>
      <p:sp>
        <p:nvSpPr>
          <p:cNvPr id="388099" name="Rectangle 2"/>
          <p:cNvSpPr>
            <a:spLocks noGrp="1" noRot="1" noChangeAspect="1" noChangeArrowheads="1" noTextEdit="1"/>
          </p:cNvSpPr>
          <p:nvPr>
            <p:ph type="sldImg"/>
          </p:nvPr>
        </p:nvSpPr>
        <p:spPr>
          <a:ln/>
        </p:spPr>
      </p:sp>
      <p:sp>
        <p:nvSpPr>
          <p:cNvPr id="388101"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dirty="0">
                <a:latin typeface="Times New Roman" charset="0"/>
                <a:cs typeface="+mn-cs"/>
              </a:rPr>
              <a:t>Some </a:t>
            </a:r>
            <a:r>
              <a:rPr lang="en-US" dirty="0" smtClean="0">
                <a:latin typeface="Times New Roman" charset="0"/>
                <a:cs typeface="+mn-cs"/>
              </a:rPr>
              <a:t>food handlers </a:t>
            </a:r>
            <a:r>
              <a:rPr lang="en-US" dirty="0">
                <a:latin typeface="Times New Roman" charset="0"/>
                <a:cs typeface="+mn-cs"/>
              </a:rPr>
              <a:t>diagnosed with these foodborne illnesses may not experience the usual signs or their symptoms may be over. Work with the local regulatory authority to determine whether the </a:t>
            </a:r>
            <a:r>
              <a:rPr lang="en-US" dirty="0" smtClean="0">
                <a:latin typeface="Times New Roman" charset="0"/>
                <a:cs typeface="+mn-cs"/>
              </a:rPr>
              <a:t>food handler </a:t>
            </a:r>
            <a:r>
              <a:rPr lang="en-US" dirty="0">
                <a:latin typeface="Times New Roman" charset="0"/>
                <a:cs typeface="+mn-cs"/>
              </a:rPr>
              <a:t>must be excluded from the </a:t>
            </a:r>
            <a:r>
              <a:rPr lang="en-US" dirty="0" smtClean="0">
                <a:latin typeface="Times New Roman" charset="0"/>
                <a:cs typeface="+mn-cs"/>
              </a:rPr>
              <a:t>operation </a:t>
            </a:r>
            <a:r>
              <a:rPr lang="en-US" dirty="0">
                <a:latin typeface="Times New Roman" charset="0"/>
                <a:cs typeface="+mn-cs"/>
              </a:rPr>
              <a:t>or restricted from working with or around food, and when the exclusion or restriction can be removed.</a:t>
            </a:r>
          </a:p>
          <a:p>
            <a:pPr>
              <a:buFontTx/>
              <a:buChar char="•"/>
              <a:defRPr/>
            </a:pPr>
            <a:r>
              <a:rPr lang="en-US" dirty="0">
                <a:latin typeface="Times New Roman" charset="0"/>
                <a:cs typeface="+mn-cs"/>
              </a:rPr>
              <a:t>Remember these are only guidelines, working with your regulatory authority will help you determine the best course of action.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3891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289C790-0D81-DF41-B308-6AAC629D2C6A}" type="slidenum">
              <a:rPr lang="en-US" sz="1200" b="0" smtClean="0">
                <a:solidFill>
                  <a:schemeClr val="tx1"/>
                </a:solidFill>
              </a:rPr>
              <a:pPr eaLnBrk="1" hangingPunct="1">
                <a:defRPr/>
              </a:pPr>
              <a:t>43</a:t>
            </a:fld>
            <a:endParaRPr lang="en-US" sz="1200" b="0" dirty="0" smtClean="0">
              <a:solidFill>
                <a:schemeClr val="tx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12CC40D-6748-8049-BF2E-DB7702DE43EA}" type="slidenum">
              <a:rPr lang="en-US" sz="1200" b="0" smtClean="0">
                <a:solidFill>
                  <a:schemeClr val="tx1"/>
                </a:solidFill>
              </a:rPr>
              <a:pPr eaLnBrk="1" hangingPunct="1">
                <a:defRPr/>
              </a:pPr>
              <a:t>44</a:t>
            </a:fld>
            <a:endParaRPr lang="en-US" sz="1200" b="0" dirty="0" smtClean="0">
              <a:solidFill>
                <a:schemeClr val="tx1"/>
              </a:solidFill>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You are responsible for the safety of the food at every point in this flow. For example, a frozen food might be safe when it leaves the processor</a:t>
            </a:r>
            <a:r>
              <a:rPr lang="ja-JP" altLang="en-US" dirty="0">
                <a:latin typeface="Times New Roman" charset="0"/>
                <a:cs typeface="+mn-cs"/>
              </a:rPr>
              <a:t>’</a:t>
            </a:r>
            <a:r>
              <a:rPr lang="en-US" dirty="0">
                <a:latin typeface="Times New Roman" charset="0"/>
                <a:cs typeface="+mn-cs"/>
              </a:rPr>
              <a:t>s plant. However, on the way to the supplier</a:t>
            </a:r>
            <a:r>
              <a:rPr lang="ja-JP" altLang="en-US" dirty="0">
                <a:latin typeface="Times New Roman" charset="0"/>
                <a:cs typeface="+mn-cs"/>
              </a:rPr>
              <a:t>’</a:t>
            </a:r>
            <a:r>
              <a:rPr lang="en-US" dirty="0">
                <a:latin typeface="Times New Roman" charset="0"/>
                <a:cs typeface="+mn-cs"/>
              </a:rPr>
              <a:t>s warehouse, the food might thaw. Once in your operation, the food might not be stored correctly, or it might not be cooked to the correct internal temperature. These mistakes can add up and cause a foodborne illness.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B0053EF-4D1A-5B4C-A8F4-36C4AE817BD7}" type="slidenum">
              <a:rPr lang="en-US" sz="1200" b="0" smtClean="0">
                <a:solidFill>
                  <a:schemeClr val="tx1"/>
                </a:solidFill>
              </a:rPr>
              <a:pPr eaLnBrk="1" hangingPunct="1">
                <a:defRPr/>
              </a:pPr>
              <a:t>45</a:t>
            </a:fld>
            <a:endParaRPr lang="en-US" sz="1200" b="0" dirty="0" smtClean="0">
              <a:solidFill>
                <a:schemeClr val="tx1"/>
              </a:solidFill>
            </a:endParaRPr>
          </a:p>
        </p:txBody>
      </p:sp>
      <p:sp>
        <p:nvSpPr>
          <p:cNvPr id="392195" name="Rectangle 2"/>
          <p:cNvSpPr>
            <a:spLocks noGrp="1" noRot="1" noChangeAspect="1" noChangeArrowheads="1" noTextEdit="1"/>
          </p:cNvSpPr>
          <p:nvPr>
            <p:ph type="sldImg"/>
          </p:nvPr>
        </p:nvSpPr>
        <p:spPr>
          <a:xfrm>
            <a:off x="1182688" y="696913"/>
            <a:ext cx="4648200" cy="3486150"/>
          </a:xfrm>
          <a:ln/>
        </p:spPr>
      </p:sp>
      <p:sp>
        <p:nvSpPr>
          <p:cNvPr id="392196"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Each type of food should have separate equipment. For example, use one set of cutting boards, utensils, and containers for raw poultry. Use another set for raw meat. Use a third set for produce. Colored cutting boards and utensil handles can help keep equipment separate. The color tells food handlers which equipment to use with each food item. You might use yellow for raw chicken, red for raw meat, and green for produce, as the prep chef is doing in the </a:t>
            </a:r>
            <a:r>
              <a:rPr lang="en-US" dirty="0" smtClean="0">
                <a:latin typeface="Times New Roman" charset="0"/>
                <a:cs typeface="+mn-cs"/>
              </a:rPr>
              <a:t>photo.</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Clean and sanitize all work surfaces, equipment, and utensils after each task. When you cut up raw chicken, for example, you cannot get by with just rinsing the equipment. Pathogens such as </a:t>
            </a:r>
            <a:r>
              <a:rPr lang="en-US" i="1" dirty="0">
                <a:latin typeface="Times New Roman" charset="0"/>
                <a:cs typeface="+mn-cs"/>
              </a:rPr>
              <a:t>Salmonella</a:t>
            </a:r>
            <a:r>
              <a:rPr lang="en-US" dirty="0">
                <a:latin typeface="Times New Roman" charset="0"/>
                <a:cs typeface="+mn-cs"/>
              </a:rPr>
              <a:t> spp. can contaminate food through cross-contamination. To prevent this, you must wash, rinse, and sanitize equipment. </a:t>
            </a:r>
          </a:p>
          <a:p>
            <a:pPr marL="114300" indent="-114300" eaLnBrk="1" hangingPunct="1">
              <a:lnSpc>
                <a:spcPct val="80000"/>
              </a:lnSpc>
              <a:spcBef>
                <a:spcPct val="50000"/>
              </a:spcBef>
              <a:defRPr/>
            </a:pPr>
            <a:r>
              <a:rPr lang="en-US" dirty="0">
                <a:latin typeface="Times New Roman" charset="0"/>
                <a:cs typeface="+mn-cs"/>
              </a:rPr>
              <a:t>   </a:t>
            </a:r>
          </a:p>
          <a:p>
            <a:pPr marL="114300" indent="-114300" eaLnBrk="1" hangingPunct="1">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FFB4A8F-1992-2A49-8CDB-E58C20013C49}" type="slidenum">
              <a:rPr lang="en-US" sz="1200" b="0" smtClean="0">
                <a:solidFill>
                  <a:schemeClr val="tx1"/>
                </a:solidFill>
              </a:rPr>
              <a:pPr eaLnBrk="1" hangingPunct="1">
                <a:defRPr/>
              </a:pPr>
              <a:t>46</a:t>
            </a:fld>
            <a:endParaRPr lang="en-US" sz="1200" b="0" dirty="0" smtClean="0">
              <a:solidFill>
                <a:schemeClr val="tx1"/>
              </a:solidFill>
            </a:endParaRPr>
          </a:p>
        </p:txBody>
      </p:sp>
      <p:sp>
        <p:nvSpPr>
          <p:cNvPr id="393219" name="Rectangle 2"/>
          <p:cNvSpPr>
            <a:spLocks noGrp="1" noRot="1" noChangeAspect="1" noChangeArrowheads="1" noTextEdit="1"/>
          </p:cNvSpPr>
          <p:nvPr>
            <p:ph type="sldImg"/>
          </p:nvPr>
        </p:nvSpPr>
        <p:spPr>
          <a:xfrm>
            <a:off x="1182688" y="696913"/>
            <a:ext cx="4648200" cy="3486150"/>
          </a:xfrm>
          <a:ln/>
        </p:spPr>
      </p:sp>
      <p:sp>
        <p:nvSpPr>
          <p:cNvPr id="393220"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tabLst>
                <a:tab pos="457200" algn="l"/>
              </a:tabLst>
              <a:defRPr/>
            </a:pPr>
            <a:r>
              <a:rPr lang="en-US" dirty="0">
                <a:latin typeface="Times New Roman" charset="0"/>
                <a:cs typeface="+mn-cs"/>
              </a:rPr>
              <a:t>If you need to use the same table to prep different types of food, prep raw meat, fish, and </a:t>
            </a:r>
            <a:r>
              <a:rPr lang="en-US" dirty="0" smtClean="0">
                <a:latin typeface="Times New Roman" charset="0"/>
                <a:cs typeface="+mn-cs"/>
              </a:rPr>
              <a:t>poultry; </a:t>
            </a:r>
            <a:r>
              <a:rPr lang="en-US" dirty="0">
                <a:latin typeface="Times New Roman" charset="0"/>
                <a:cs typeface="+mn-cs"/>
              </a:rPr>
              <a:t>and ready-to-eat food at different times. You must clean and sanitize work surfaces and utensils between each type of food. For example, by prepping ready-to-eat food before raw food, you can minimize the chance for cross-contamination.</a:t>
            </a:r>
          </a:p>
          <a:p>
            <a:pPr marL="114300" indent="-114300" eaLnBrk="1" hangingPunct="1">
              <a:buFontTx/>
              <a:buChar char="•"/>
              <a:tabLst>
                <a:tab pos="457200" algn="l"/>
              </a:tabLst>
              <a:defRPr/>
            </a:pPr>
            <a:r>
              <a:rPr lang="en-US" dirty="0">
                <a:latin typeface="Times New Roman" charset="0"/>
                <a:cs typeface="+mn-cs"/>
              </a:rPr>
              <a:t>Buy food that doesn</a:t>
            </a:r>
            <a:r>
              <a:rPr lang="ja-JP" altLang="en-US" dirty="0">
                <a:latin typeface="Times New Roman" charset="0"/>
                <a:cs typeface="+mn-cs"/>
              </a:rPr>
              <a:t>’</a:t>
            </a:r>
            <a:r>
              <a:rPr lang="en-US" dirty="0">
                <a:latin typeface="Times New Roman" charset="0"/>
                <a:cs typeface="+mn-cs"/>
              </a:rPr>
              <a:t>t require much prepping or handling. For example, you could buy precooked chicken breasts or chopped lettuce, as shown in the </a:t>
            </a:r>
            <a:r>
              <a:rPr lang="en-US" dirty="0" smtClean="0">
                <a:latin typeface="Times New Roman" charset="0"/>
                <a:cs typeface="+mn-cs"/>
              </a:rPr>
              <a:t>photo.</a:t>
            </a:r>
            <a:endParaRPr lang="en-US" dirty="0">
              <a:latin typeface="Times New Roman" charset="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4C0C1C1-70DD-0646-8865-BBDDE91005D7}" type="slidenum">
              <a:rPr lang="en-US" sz="1200" b="0" smtClean="0">
                <a:solidFill>
                  <a:schemeClr val="tx1"/>
                </a:solidFill>
              </a:rPr>
              <a:pPr eaLnBrk="1" hangingPunct="1">
                <a:defRPr/>
              </a:pPr>
              <a:t>47</a:t>
            </a:fld>
            <a:endParaRPr lang="en-US" sz="1200" b="0" dirty="0" smtClean="0">
              <a:solidFill>
                <a:schemeClr val="tx1"/>
              </a:solidFill>
            </a:endParaRPr>
          </a:p>
        </p:txBody>
      </p:sp>
      <p:sp>
        <p:nvSpPr>
          <p:cNvPr id="394243" name="Rectangle 2"/>
          <p:cNvSpPr>
            <a:spLocks noGrp="1" noRot="1" noChangeAspect="1" noChangeArrowheads="1" noTextEdit="1"/>
          </p:cNvSpPr>
          <p:nvPr>
            <p:ph type="sldImg"/>
          </p:nvPr>
        </p:nvSpPr>
        <p:spPr>
          <a:xfrm>
            <a:off x="1182688" y="696913"/>
            <a:ext cx="4648200" cy="3486150"/>
          </a:xfrm>
          <a:ln/>
        </p:spPr>
      </p:sp>
      <p:sp>
        <p:nvSpPr>
          <p:cNvPr id="394244"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tabLst>
                <a:tab pos="457200" algn="l"/>
              </a:tabLst>
              <a:defRPr/>
            </a:pPr>
            <a:r>
              <a:rPr lang="en-US" dirty="0">
                <a:latin typeface="Times New Roman" charset="0"/>
                <a:cs typeface="+mn-cs"/>
              </a:rPr>
              <a:t>Most foodborne illnesses happen because TCS food has been time-temperature abused. Remember, TCS food has been time-temperature abused any time it remains between 41°F and 135°F (5°C and 57°C). This is called the temperature danger zone because pathogens grow in this range. But most pathogens grow much faster between 70°F and 125°F (21°C and 52°C). </a:t>
            </a:r>
          </a:p>
          <a:p>
            <a:pPr marL="114300" indent="-114300" eaLnBrk="1" hangingPunct="1">
              <a:buFontTx/>
              <a:buChar char="•"/>
              <a:tabLst>
                <a:tab pos="457200" algn="l"/>
              </a:tabLst>
              <a:defRPr/>
            </a:pPr>
            <a:r>
              <a:rPr lang="en-US" dirty="0">
                <a:latin typeface="Times New Roman" charset="0"/>
                <a:cs typeface="+mn-cs"/>
              </a:rPr>
              <a:t>Food is being temperature abused whenever it is handled in the following </a:t>
            </a:r>
            <a:r>
              <a:rPr lang="en-US" dirty="0" smtClean="0">
                <a:latin typeface="Times New Roman" charset="0"/>
                <a:cs typeface="+mn-cs"/>
              </a:rPr>
              <a:t>ways: cooked </a:t>
            </a:r>
            <a:r>
              <a:rPr lang="en-US" dirty="0">
                <a:latin typeface="Times New Roman" charset="0"/>
                <a:cs typeface="+mn-cs"/>
              </a:rPr>
              <a:t>to the wrong internal </a:t>
            </a:r>
            <a:r>
              <a:rPr lang="en-US" dirty="0" smtClean="0">
                <a:latin typeface="Times New Roman" charset="0"/>
                <a:cs typeface="+mn-cs"/>
              </a:rPr>
              <a:t>temperature, </a:t>
            </a:r>
            <a:r>
              <a:rPr lang="en-US" dirty="0">
                <a:latin typeface="Times New Roman" charset="0"/>
                <a:cs typeface="+mn-cs"/>
              </a:rPr>
              <a:t>h</a:t>
            </a:r>
            <a:r>
              <a:rPr lang="en-US" dirty="0" smtClean="0">
                <a:latin typeface="Times New Roman" charset="0"/>
                <a:cs typeface="+mn-cs"/>
              </a:rPr>
              <a:t>eld </a:t>
            </a:r>
            <a:r>
              <a:rPr lang="en-US" dirty="0">
                <a:latin typeface="Times New Roman" charset="0"/>
                <a:cs typeface="+mn-cs"/>
              </a:rPr>
              <a:t>at the wrong </a:t>
            </a:r>
            <a:r>
              <a:rPr lang="en-US" dirty="0" smtClean="0">
                <a:latin typeface="Times New Roman" charset="0"/>
                <a:cs typeface="+mn-cs"/>
              </a:rPr>
              <a:t>temperature,</a:t>
            </a:r>
            <a:r>
              <a:rPr lang="en-US" baseline="0" dirty="0" smtClean="0">
                <a:latin typeface="Times New Roman" charset="0"/>
                <a:cs typeface="+mn-cs"/>
              </a:rPr>
              <a:t> or</a:t>
            </a:r>
            <a:r>
              <a:rPr lang="en-US" dirty="0" smtClean="0">
                <a:latin typeface="Times New Roman" charset="0"/>
                <a:cs typeface="+mn-cs"/>
              </a:rPr>
              <a:t> cooled </a:t>
            </a:r>
            <a:r>
              <a:rPr lang="en-US" dirty="0">
                <a:latin typeface="Times New Roman" charset="0"/>
                <a:cs typeface="+mn-cs"/>
              </a:rPr>
              <a:t>or reheated incorrectly. </a:t>
            </a:r>
          </a:p>
          <a:p>
            <a:pPr marL="114300" indent="-114300" eaLnBrk="1" hangingPunct="1">
              <a:buFontTx/>
              <a:buChar char="•"/>
              <a:tabLst>
                <a:tab pos="457200" algn="l"/>
              </a:tabLst>
              <a:defRPr/>
            </a:pPr>
            <a:r>
              <a:rPr lang="en-US" dirty="0">
                <a:latin typeface="Times New Roman" charset="0"/>
                <a:cs typeface="+mn-cs"/>
              </a:rPr>
              <a:t>The longer food stays in the temperature danger zone, the more time pathogens have to grow. To keep food safe, you must reduce the time it spends in this temperature range. If food is held in this range for four or more hours, you must throw it out.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B40A4A-9881-1744-A506-6761665D8AF6}" type="slidenum">
              <a:rPr lang="en-US" sz="1200" b="0" smtClean="0">
                <a:solidFill>
                  <a:schemeClr val="tx1"/>
                </a:solidFill>
              </a:rPr>
              <a:pPr eaLnBrk="1" hangingPunct="1">
                <a:defRPr/>
              </a:pPr>
              <a:t>48</a:t>
            </a:fld>
            <a:endParaRPr lang="en-US" sz="1200" b="0" dirty="0" smtClean="0">
              <a:solidFill>
                <a:schemeClr val="tx1"/>
              </a:solidFill>
            </a:endParaRPr>
          </a:p>
        </p:txBody>
      </p:sp>
      <p:sp>
        <p:nvSpPr>
          <p:cNvPr id="395267" name="Rectangle 2"/>
          <p:cNvSpPr>
            <a:spLocks noGrp="1" noRot="1" noChangeAspect="1" noChangeArrowheads="1" noTextEdit="1"/>
          </p:cNvSpPr>
          <p:nvPr>
            <p:ph type="sldImg"/>
          </p:nvPr>
        </p:nvSpPr>
        <p:spPr>
          <a:xfrm>
            <a:off x="1182688" y="696913"/>
            <a:ext cx="4648200" cy="3486150"/>
          </a:xfrm>
          <a:ln/>
        </p:spPr>
      </p:sp>
      <p:sp>
        <p:nvSpPr>
          <p:cNvPr id="237571" name="Rectangle 3"/>
          <p:cNvSpPr>
            <a:spLocks noGrp="1" noChangeArrowheads="1"/>
          </p:cNvSpPr>
          <p:nvPr>
            <p:ph type="body" idx="1"/>
          </p:nvPr>
        </p:nvSpPr>
        <p:spPr>
          <a:xfrm>
            <a:off x="876300" y="4441825"/>
            <a:ext cx="5257800" cy="4435475"/>
          </a:xfrm>
          <a:noFill/>
        </p:spPr>
        <p:txBody>
          <a:bodyPr lIns="93177" tIns="46589" rIns="93177" bIns="46589"/>
          <a:lstStyle/>
          <a:p>
            <a:pPr marL="114300" indent="-114300" eaLnBrk="1" hangingPunct="1">
              <a:tabLst>
                <a:tab pos="457200" algn="l"/>
              </a:tabLst>
            </a:pPr>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4300" indent="-114300" eaLnBrk="1" hangingPunct="1">
              <a:buFontTx/>
              <a:buChar char="•"/>
              <a:tabLst>
                <a:tab pos="457200" algn="l"/>
              </a:tabLst>
            </a:pPr>
            <a:r>
              <a:rPr lang="en-US" dirty="0">
                <a:latin typeface="Times New Roman" charset="0"/>
              </a:rPr>
              <a:t>Learn which food items should be checked, how often, and by whom.</a:t>
            </a:r>
          </a:p>
          <a:p>
            <a:pPr marL="114300" indent="-114300" eaLnBrk="1" hangingPunct="1">
              <a:buFontTx/>
              <a:buChar char="•"/>
              <a:tabLst>
                <a:tab pos="457200" algn="l"/>
              </a:tabLst>
            </a:pPr>
            <a:r>
              <a:rPr lang="en-US" dirty="0">
                <a:latin typeface="Times New Roman" charset="0"/>
              </a:rPr>
              <a:t>Use timers in prep areas to check how long food is in the temperature danger zone.</a:t>
            </a:r>
          </a:p>
          <a:p>
            <a:pPr marL="114300" indent="-114300" eaLnBrk="1" hangingPunct="1">
              <a:buFontTx/>
              <a:buChar char="•"/>
              <a:tabLst>
                <a:tab pos="457200" algn="l"/>
              </a:tabLst>
            </a:pPr>
            <a:r>
              <a:rPr lang="en-US" dirty="0">
                <a:latin typeface="Times New Roman" charset="0"/>
              </a:rPr>
              <a:t>A policy limiting the amount of food that can be removed from a cooler when prepping it can limit the time food spends in the temperature danger zone.</a:t>
            </a:r>
          </a:p>
          <a:p>
            <a:pPr marL="114300" indent="-114300" eaLnBrk="1" hangingPunct="1">
              <a:buFontTx/>
              <a:buChar char="•"/>
              <a:tabLst>
                <a:tab pos="457200" algn="l"/>
              </a:tabLst>
            </a:pPr>
            <a:r>
              <a:rPr lang="en-US" dirty="0">
                <a:latin typeface="Times New Roman" charset="0"/>
              </a:rPr>
              <a:t>Reheating soup that was being held below </a:t>
            </a:r>
            <a:r>
              <a:rPr lang="en-US" dirty="0" smtClean="0">
                <a:latin typeface="Times New Roman" charset="0"/>
              </a:rPr>
              <a:t>135</a:t>
            </a:r>
            <a:r>
              <a:rPr lang="en-US" dirty="0" smtClean="0">
                <a:latin typeface="Cambria Math" charset="0"/>
              </a:rPr>
              <a:t>°</a:t>
            </a:r>
            <a:r>
              <a:rPr lang="en-US" dirty="0" smtClean="0">
                <a:latin typeface="Times New Roman" charset="0"/>
              </a:rPr>
              <a:t>F </a:t>
            </a:r>
            <a:r>
              <a:rPr lang="en-US" dirty="0">
                <a:latin typeface="Times New Roman" charset="0"/>
              </a:rPr>
              <a:t>(</a:t>
            </a:r>
            <a:r>
              <a:rPr lang="en-US" dirty="0" smtClean="0">
                <a:latin typeface="Times New Roman" charset="0"/>
              </a:rPr>
              <a:t>57</a:t>
            </a:r>
            <a:r>
              <a:rPr lang="en-US" dirty="0" smtClean="0">
                <a:latin typeface="Cambria Math" charset="0"/>
              </a:rPr>
              <a:t>°</a:t>
            </a:r>
            <a:r>
              <a:rPr lang="en-US" dirty="0" smtClean="0">
                <a:latin typeface="Times New Roman" charset="0"/>
              </a:rPr>
              <a:t>C</a:t>
            </a:r>
            <a:r>
              <a:rPr lang="en-US" dirty="0">
                <a:latin typeface="Times New Roman" charset="0"/>
              </a:rPr>
              <a:t>) is an example of a corrective action.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EC04F5-24E1-5C4D-BD31-8BC0575EBE25}" type="slidenum">
              <a:rPr lang="en-US" sz="1200" b="0" smtClean="0">
                <a:solidFill>
                  <a:schemeClr val="tx1"/>
                </a:solidFill>
              </a:rPr>
              <a:pPr eaLnBrk="1" hangingPunct="1">
                <a:defRPr/>
              </a:pPr>
              <a:t>49</a:t>
            </a:fld>
            <a:endParaRPr lang="en-US" sz="1200" b="0" dirty="0" smtClean="0">
              <a:solidFill>
                <a:schemeClr val="tx1"/>
              </a:solidFill>
            </a:endParaRPr>
          </a:p>
        </p:txBody>
      </p:sp>
      <p:sp>
        <p:nvSpPr>
          <p:cNvPr id="396291" name="Rectangle 2"/>
          <p:cNvSpPr>
            <a:spLocks noGrp="1" noRot="1" noChangeAspect="1" noChangeArrowheads="1" noTextEdit="1"/>
          </p:cNvSpPr>
          <p:nvPr>
            <p:ph type="sldImg"/>
          </p:nvPr>
        </p:nvSpPr>
        <p:spPr>
          <a:xfrm>
            <a:off x="1182688" y="696913"/>
            <a:ext cx="4648200" cy="3486150"/>
          </a:xfrm>
          <a:ln/>
        </p:spPr>
      </p:sp>
      <p:sp>
        <p:nvSpPr>
          <p:cNvPr id="396292"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tabLst>
                <a:tab pos="457200" algn="l"/>
              </a:tabLst>
              <a:defRPr/>
            </a:pPr>
            <a:r>
              <a:rPr lang="en-US" dirty="0">
                <a:latin typeface="Times New Roman" charset="0"/>
                <a:cs typeface="+mn-cs"/>
              </a:rPr>
              <a:t>A bimetallic stemmed thermometer can check temperatures from 0˚F to 220˚F  (–18˚C to 104˚C).</a:t>
            </a:r>
          </a:p>
          <a:p>
            <a:pPr marL="114300" indent="-114300" eaLnBrk="1" hangingPunct="1">
              <a:buFontTx/>
              <a:buChar char="•"/>
              <a:tabLst>
                <a:tab pos="457200" algn="l"/>
              </a:tabLst>
              <a:defRPr/>
            </a:pPr>
            <a:r>
              <a:rPr lang="en-US" dirty="0">
                <a:latin typeface="Times New Roman" charset="0"/>
                <a:cs typeface="+mn-cs"/>
              </a:rPr>
              <a:t>This thermometer measures temperature through its metal stem. When checking temperatures, insert the stem into the food up to the dimple. You must do this because the sensing area of the thermometer goes from the tip of the stem to the dimple. This trait makes this thermometer useful for checking the temperature of large or thick food. It is usually not practical for thin food, such as hamburger patties.</a:t>
            </a:r>
          </a:p>
          <a:p>
            <a:pPr marL="114300" indent="-114300" eaLnBrk="1" hangingPunct="1">
              <a:buFontTx/>
              <a:buChar char="•"/>
              <a:tabLst>
                <a:tab pos="457200" algn="l"/>
              </a:tabLst>
              <a:defRPr/>
            </a:pPr>
            <a:r>
              <a:rPr lang="en-US" dirty="0">
                <a:latin typeface="Times New Roman" charset="0"/>
                <a:cs typeface="+mn-cs"/>
              </a:rPr>
              <a:t>The calibration nut is used to adjust the thermometer to make it accurate. </a:t>
            </a:r>
          </a:p>
          <a:p>
            <a:pPr marL="114300" indent="-114300" eaLnBrk="1" hangingPunct="1">
              <a:tabLst>
                <a:tab pos="457200" algn="l"/>
              </a:tabLst>
              <a:defRPr/>
            </a:pPr>
            <a:endParaRPr lang="en-US" dirty="0">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C823CBB-7B50-094E-842C-72FB4E7248B0}"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303107" name="Rectangle 2"/>
          <p:cNvSpPr>
            <a:spLocks noGrp="1" noRot="1" noChangeAspect="1" noChangeArrowheads="1" noTextEdit="1"/>
          </p:cNvSpPr>
          <p:nvPr>
            <p:ph type="sldImg"/>
          </p:nvPr>
        </p:nvSpPr>
        <p:spPr>
          <a:xfrm>
            <a:off x="1181100" y="698500"/>
            <a:ext cx="4648200" cy="3486150"/>
          </a:xfrm>
          <a:ln/>
        </p:spPr>
      </p:sp>
      <p:sp>
        <p:nvSpPr>
          <p:cNvPr id="289796" name="Rectangle 3"/>
          <p:cNvSpPr>
            <a:spLocks noGrp="1" noChangeArrowheads="1"/>
          </p:cNvSpPr>
          <p:nvPr>
            <p:ph type="body" idx="1"/>
          </p:nvPr>
        </p:nvSpPr>
        <p:spPr>
          <a:xfrm>
            <a:off x="876300" y="4467225"/>
            <a:ext cx="5143500" cy="4181475"/>
          </a:xfrm>
        </p:spPr>
        <p:txBody>
          <a:bodyPr/>
          <a:lstStyle/>
          <a:p>
            <a:pPr defTabSz="114300" eaLnBrk="1" hangingPunct="1">
              <a:defRPr/>
            </a:pPr>
            <a:r>
              <a:rPr lang="en-US" b="1" dirty="0" smtClean="0">
                <a:ea typeface="+mn-ea"/>
                <a:cs typeface="Times New Roman" pitchFamily="18" charset="0"/>
              </a:rPr>
              <a:t>Instructor Notes</a:t>
            </a:r>
            <a:endParaRPr lang="en-US" b="1" dirty="0" smtClean="0">
              <a:solidFill>
                <a:srgbClr val="FF3300"/>
              </a:solidFill>
              <a:ea typeface="+mn-ea"/>
              <a:cs typeface="+mn-cs"/>
            </a:endParaRPr>
          </a:p>
          <a:p>
            <a:pPr marL="114300" indent="-114300" eaLnBrk="1" hangingPunct="1">
              <a:buFontTx/>
              <a:buChar char="•"/>
              <a:defRPr/>
            </a:pPr>
            <a:r>
              <a:rPr lang="en-US" dirty="0" smtClean="0">
                <a:ea typeface="+mn-ea"/>
                <a:cs typeface="+mn-cs"/>
              </a:rPr>
              <a:t>Except for purchasing food from unsafe sources, each risk factor for foodborne illness is related to four main factors: time-temperature abuse, cross-contamination, poor personal hygiene, and poor cleaning and sanitizing.</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F71B089-C93D-224C-9280-2FA5D717B2BF}" type="slidenum">
              <a:rPr lang="en-US" sz="1200" b="0" smtClean="0">
                <a:solidFill>
                  <a:schemeClr val="tx1"/>
                </a:solidFill>
              </a:rPr>
              <a:pPr eaLnBrk="1" hangingPunct="1">
                <a:defRPr/>
              </a:pPr>
              <a:t>50</a:t>
            </a:fld>
            <a:endParaRPr lang="en-US" sz="1200" b="0" dirty="0" smtClean="0">
              <a:solidFill>
                <a:schemeClr val="tx1"/>
              </a:solidFill>
            </a:endParaRPr>
          </a:p>
        </p:txBody>
      </p:sp>
      <p:sp>
        <p:nvSpPr>
          <p:cNvPr id="397315" name="Rectangle 2"/>
          <p:cNvSpPr>
            <a:spLocks noGrp="1" noRot="1" noChangeAspect="1" noChangeArrowheads="1" noTextEdit="1"/>
          </p:cNvSpPr>
          <p:nvPr>
            <p:ph type="sldImg"/>
          </p:nvPr>
        </p:nvSpPr>
        <p:spPr>
          <a:xfrm>
            <a:off x="1182688" y="696913"/>
            <a:ext cx="4648200" cy="3486150"/>
          </a:xfrm>
          <a:ln/>
        </p:spPr>
      </p:sp>
      <p:sp>
        <p:nvSpPr>
          <p:cNvPr id="397316"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tabLst>
                <a:tab pos="457200" algn="l"/>
              </a:tabLst>
              <a:defRPr/>
            </a:pPr>
            <a:r>
              <a:rPr lang="en-US" dirty="0">
                <a:latin typeface="Times New Roman" charset="0"/>
                <a:cs typeface="+mn-cs"/>
              </a:rPr>
              <a:t>The sensing area on thermocouples and thermistors is on the tip of their probe. This means you don</a:t>
            </a:r>
            <a:r>
              <a:rPr lang="ja-JP" altLang="en-US" dirty="0">
                <a:latin typeface="Times New Roman" charset="0"/>
                <a:cs typeface="+mn-cs"/>
              </a:rPr>
              <a:t>’</a:t>
            </a:r>
            <a:r>
              <a:rPr lang="en-US" dirty="0">
                <a:latin typeface="Times New Roman" charset="0"/>
                <a:cs typeface="+mn-cs"/>
              </a:rPr>
              <a:t>t have to insert them into the food as far as bimetallic stemmed thermometers to get a correct reading. Thermocouples and thermistors are good for checking the temperature of both thick and thin food.</a:t>
            </a:r>
          </a:p>
          <a:p>
            <a:pPr marL="114300" indent="-114300" eaLnBrk="1" hangingPunct="1">
              <a:buFontTx/>
              <a:buChar char="•"/>
              <a:tabLst>
                <a:tab pos="457200" algn="l"/>
              </a:tabLst>
              <a:defRPr/>
            </a:pPr>
            <a:r>
              <a:rPr lang="en-US" dirty="0">
                <a:latin typeface="Times New Roman" charset="0"/>
                <a:cs typeface="+mn-cs"/>
              </a:rPr>
              <a:t>Thermocouples and thermistors come in several styles and sizes. Many come with different types of probes. </a:t>
            </a:r>
          </a:p>
          <a:p>
            <a:pPr marL="114300" indent="-114300" eaLnBrk="1" hangingPunct="1">
              <a:buFontTx/>
              <a:buChar char="•"/>
              <a:tabLst>
                <a:tab pos="457200" algn="l"/>
              </a:tabLst>
              <a:defRPr/>
            </a:pPr>
            <a:r>
              <a:rPr lang="en-US" dirty="0">
                <a:latin typeface="Times New Roman" charset="0"/>
                <a:cs typeface="+mn-cs"/>
              </a:rPr>
              <a:t>Immersion probes are used to check the temperature of liquids such as soups, sauces, and frying oil.</a:t>
            </a:r>
          </a:p>
          <a:p>
            <a:pPr marL="114300" indent="-114300" eaLnBrk="1" hangingPunct="1">
              <a:buFontTx/>
              <a:buChar char="•"/>
              <a:tabLst>
                <a:tab pos="457200" algn="l"/>
              </a:tabLst>
              <a:defRPr/>
            </a:pPr>
            <a:r>
              <a:rPr lang="en-US" dirty="0">
                <a:latin typeface="Times New Roman" charset="0"/>
                <a:cs typeface="+mn-cs"/>
              </a:rPr>
              <a:t>Surface probes are used to check the temperature of flat cooking equipment such as griddles.</a:t>
            </a:r>
          </a:p>
          <a:p>
            <a:pPr marL="114300" indent="-114300" eaLnBrk="1" hangingPunct="1">
              <a:buFontTx/>
              <a:buChar char="•"/>
              <a:tabLst>
                <a:tab pos="457200" algn="l"/>
              </a:tabLst>
              <a:defRPr/>
            </a:pPr>
            <a:r>
              <a:rPr lang="en-US" dirty="0">
                <a:latin typeface="Times New Roman" charset="0"/>
                <a:cs typeface="+mn-cs"/>
              </a:rPr>
              <a:t>Penetration probes are used to check the internal temperature of food. Small-diameter probes should be used to check the internal temperature of thin food such as meat patties and fish fillets.</a:t>
            </a:r>
          </a:p>
          <a:p>
            <a:pPr marL="114300" indent="-114300" eaLnBrk="1" hangingPunct="1">
              <a:buFontTx/>
              <a:buChar char="•"/>
              <a:tabLst>
                <a:tab pos="457200" algn="l"/>
              </a:tabLst>
              <a:defRPr/>
            </a:pPr>
            <a:r>
              <a:rPr lang="en-US" dirty="0">
                <a:latin typeface="Times New Roman" charset="0"/>
                <a:cs typeface="+mn-cs"/>
              </a:rPr>
              <a:t>Air probes are used to check the temperature inside coolers and ovens.</a:t>
            </a:r>
          </a:p>
          <a:p>
            <a:pPr marL="238125" lvl="1" indent="-122238" eaLnBrk="1" hangingPunct="1">
              <a:spcBef>
                <a:spcPct val="50000"/>
              </a:spcBef>
              <a:buFontTx/>
              <a:buChar char="•"/>
              <a:tabLst>
                <a:tab pos="457200" algn="l"/>
              </a:tabLst>
              <a:defRPr/>
            </a:pPr>
            <a:endParaRPr lang="en-US" dirty="0">
              <a:latin typeface="Times New Roman" charset="0"/>
              <a:cs typeface="Times New Roman" charset="0"/>
            </a:endParaRPr>
          </a:p>
          <a:p>
            <a:pPr marL="114300" indent="-114300" eaLnBrk="1" hangingPunct="1">
              <a:buFontTx/>
              <a:buChar char="•"/>
              <a:tabLst>
                <a:tab pos="457200" algn="l"/>
              </a:tabLst>
              <a:defRPr/>
            </a:pPr>
            <a:endParaRPr lang="en-US" dirty="0">
              <a:latin typeface="Times New Roman" charset="0"/>
              <a:cs typeface="+mn-cs"/>
            </a:endParaRPr>
          </a:p>
          <a:p>
            <a:pPr marL="114300" indent="-114300" eaLnBrk="1" hangingPunct="1">
              <a:buFontTx/>
              <a:buChar char="•"/>
              <a:tabLst>
                <a:tab pos="457200" algn="l"/>
              </a:tabLst>
              <a:defRPr/>
            </a:pPr>
            <a:endParaRPr lang="en-US" sz="1000" dirty="0">
              <a:latin typeface="Times New Roman" charset="0"/>
              <a:cs typeface="+mn-cs"/>
            </a:endParaRPr>
          </a:p>
          <a:p>
            <a:pPr marL="114300" indent="-114300" eaLnBrk="1" hangingPunct="1">
              <a:tabLst>
                <a:tab pos="457200" algn="l"/>
              </a:tabLst>
              <a:defRPr/>
            </a:pPr>
            <a:endParaRPr lang="en-US" sz="1000" dirty="0">
              <a:latin typeface="Times New Roman" charset="0"/>
              <a:cs typeface="+mn-cs"/>
            </a:endParaRPr>
          </a:p>
          <a:p>
            <a:pPr marL="114300" indent="-114300" eaLnBrk="1" hangingPunct="1">
              <a:tabLst>
                <a:tab pos="457200" algn="l"/>
              </a:tabLst>
              <a:defRPr/>
            </a:pPr>
            <a:r>
              <a:rPr lang="en-US" sz="1000" dirty="0">
                <a:latin typeface="Times New Roman" charset="0"/>
                <a:cs typeface="+mn-cs"/>
              </a:rPr>
              <a:t>.</a:t>
            </a:r>
          </a:p>
          <a:p>
            <a:pPr marL="114300" indent="-114300" eaLnBrk="1" hangingPunct="1">
              <a:buFontTx/>
              <a:buChar char="•"/>
              <a:tabLst>
                <a:tab pos="457200" algn="l"/>
              </a:tabLst>
              <a:defRPr/>
            </a:pPr>
            <a:endParaRPr lang="en-US" sz="1000" dirty="0">
              <a:latin typeface="Times New Roman" charset="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52AF618-17C3-4144-AD2D-5E74B09264E3}" type="slidenum">
              <a:rPr lang="en-US" sz="1200" b="0" smtClean="0">
                <a:solidFill>
                  <a:schemeClr val="tx1"/>
                </a:solidFill>
              </a:rPr>
              <a:pPr eaLnBrk="1" hangingPunct="1">
                <a:defRPr/>
              </a:pPr>
              <a:t>51</a:t>
            </a:fld>
            <a:endParaRPr lang="en-US" sz="1200" b="0" dirty="0" smtClean="0">
              <a:solidFill>
                <a:schemeClr val="tx1"/>
              </a:solidFill>
            </a:endParaRPr>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xfrm>
            <a:off x="876300" y="4440238"/>
            <a:ext cx="5257800" cy="4437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These thermometers cannot measure air temperature or the internal temperature of food. </a:t>
            </a:r>
          </a:p>
          <a:p>
            <a:pPr marL="114300" indent="-114300" eaLnBrk="1" hangingPunct="1">
              <a:buFontTx/>
              <a:buChar char="•"/>
              <a:defRPr/>
            </a:pPr>
            <a:r>
              <a:rPr lang="en-US" dirty="0">
                <a:latin typeface="Times New Roman" charset="0"/>
                <a:cs typeface="+mn-cs"/>
              </a:rPr>
              <a:t>Hold the thermometer as close as possible to the food, food package, or equipment without touching it. Do NOT take readings through glass or metal, such as stainless steel or aluminum. </a:t>
            </a:r>
          </a:p>
          <a:p>
            <a:pPr marL="114300" indent="-114300" eaLnBrk="1" hangingPunct="1">
              <a:buFontTx/>
              <a:buChar char="•"/>
              <a:defRPr/>
            </a:pPr>
            <a:r>
              <a:rPr lang="en-US" dirty="0">
                <a:latin typeface="Times New Roman" charset="0"/>
                <a:cs typeface="+mn-cs"/>
              </a:rPr>
              <a:t>Always follow the manufacturers</a:t>
            </a:r>
            <a:r>
              <a:rPr lang="ja-JP" altLang="en-US" dirty="0">
                <a:latin typeface="Times New Roman" charset="0"/>
                <a:cs typeface="+mn-cs"/>
              </a:rPr>
              <a:t>’</a:t>
            </a:r>
            <a:r>
              <a:rPr lang="en-US" dirty="0">
                <a:latin typeface="Times New Roman" charset="0"/>
                <a:cs typeface="+mn-cs"/>
              </a:rPr>
              <a:t> guidelines. This should give you the most accurate readings.</a:t>
            </a:r>
          </a:p>
          <a:p>
            <a:pPr marL="114300" indent="-114300" eaLnBrk="1" hangingPunct="1">
              <a:lnSpc>
                <a:spcPct val="80000"/>
              </a:lnSpc>
              <a:spcBef>
                <a:spcPct val="50000"/>
              </a:spcBef>
              <a:buFontTx/>
              <a:buChar char="•"/>
              <a:defRPr/>
            </a:pPr>
            <a:endParaRPr lang="en-US" dirty="0">
              <a:latin typeface="Times New Roman" charset="0"/>
              <a:cs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B92E84-E1B5-524D-A945-97420B4BE528}" type="slidenum">
              <a:rPr lang="en-US" sz="1200" b="0" smtClean="0">
                <a:solidFill>
                  <a:schemeClr val="tx1"/>
                </a:solidFill>
              </a:rPr>
              <a:pPr eaLnBrk="1" hangingPunct="1">
                <a:defRPr/>
              </a:pPr>
              <a:t>52</a:t>
            </a:fld>
            <a:endParaRPr lang="en-US" sz="1200" b="0" dirty="0" smtClean="0">
              <a:solidFill>
                <a:schemeClr val="tx1"/>
              </a:solidFill>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xfrm>
            <a:off x="876300" y="4440238"/>
            <a:ext cx="5257800" cy="4437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Some devices monitor both time and temperature. The time-temperature indicator (TTI) is an example. These tags are attached to packaging by the supplier. A color change appears in the window if the food has been time-temperature abused during shipment or storage. This color change is not reversible, so you know if the food has been abused. </a:t>
            </a:r>
          </a:p>
          <a:p>
            <a:pPr marL="114300" indent="-114300" eaLnBrk="1" hangingPunct="1">
              <a:buFontTx/>
              <a:buChar char="•"/>
              <a:defRPr/>
            </a:pPr>
            <a:r>
              <a:rPr lang="en-US" dirty="0">
                <a:latin typeface="Times New Roman" charset="0"/>
                <a:cs typeface="+mn-cs"/>
              </a:rPr>
              <a:t>Some suppliers place temperature-recording devices inside their delivery trucks. These devices constantly check and record temperatures. You can check the device during receiving to make sure food was at safe temperatures while it was being shipped.</a:t>
            </a:r>
            <a:endParaRPr lang="en-US" dirty="0">
              <a:latin typeface="Times New Roman" charset="0"/>
              <a:cs typeface="Times New Roman" charset="0"/>
            </a:endParaRPr>
          </a:p>
          <a:p>
            <a:pPr marL="114300" indent="-114300" eaLnBrk="1" hangingPunct="1">
              <a:buFontTx/>
              <a:buChar char="•"/>
              <a:defRPr/>
            </a:pPr>
            <a:r>
              <a:rPr lang="en-US" dirty="0">
                <a:latin typeface="Times New Roman" charset="0"/>
                <a:cs typeface="+mn-cs"/>
              </a:rPr>
              <a:t>Other tools are available that can help you monitor temperature. A maximum registering thermometer is one type. This thermometer indicates the highest temperature reached during use and is used where temperature readings cannot be continuously observed. It works well for checking final rinse temperatures of dishwashing machines.</a:t>
            </a:r>
          </a:p>
          <a:p>
            <a:pPr marL="114300" indent="-114300" eaLnBrk="1" hangingPunct="1">
              <a:defRPr/>
            </a:pPr>
            <a:endParaRPr lang="en-US" dirty="0">
              <a:latin typeface="Times New Roman" charset="0"/>
              <a:cs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C7DAED3-ED6A-A04C-9B9E-F0F0395FEE26}" type="slidenum">
              <a:rPr lang="en-US" sz="1200" b="0" smtClean="0">
                <a:solidFill>
                  <a:schemeClr val="tx1"/>
                </a:solidFill>
              </a:rPr>
              <a:pPr eaLnBrk="1" hangingPunct="1">
                <a:defRPr/>
              </a:pPr>
              <a:t>53</a:t>
            </a:fld>
            <a:endParaRPr lang="en-US" sz="1200" b="0" dirty="0" smtClean="0">
              <a:solidFill>
                <a:schemeClr val="tx1"/>
              </a:solidFill>
            </a:endParaRPr>
          </a:p>
        </p:txBody>
      </p:sp>
      <p:sp>
        <p:nvSpPr>
          <p:cNvPr id="400387" name="Rectangle 2"/>
          <p:cNvSpPr>
            <a:spLocks noGrp="1" noRot="1" noChangeAspect="1" noChangeArrowheads="1" noTextEdit="1"/>
          </p:cNvSpPr>
          <p:nvPr>
            <p:ph type="sldImg"/>
          </p:nvPr>
        </p:nvSpPr>
        <p:spPr>
          <a:xfrm>
            <a:off x="1182688" y="696913"/>
            <a:ext cx="4648200" cy="3486150"/>
          </a:xfrm>
          <a:ln/>
        </p:spPr>
      </p:sp>
      <p:sp>
        <p:nvSpPr>
          <p:cNvPr id="400388"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a:latin typeface="Times New Roman" charset="0"/>
                <a:cs typeface="+mn-cs"/>
              </a:rPr>
              <a:t>Thermometers should be washed, rinsed, sanitized, and air-dried before and after each use to prevent cross-contamination. Be sure the sanitizing solution you use is for food-contact surfaces.</a:t>
            </a:r>
          </a:p>
          <a:p>
            <a:pPr eaLnBrk="1" hangingPunct="1">
              <a:buFontTx/>
              <a:buChar char="•"/>
              <a:defRPr/>
            </a:pPr>
            <a:r>
              <a:rPr lang="en-US" dirty="0">
                <a:latin typeface="Times New Roman" charset="0"/>
                <a:cs typeface="+mn-cs"/>
              </a:rPr>
              <a:t>Thermometers can lose their accuracy when they are bumped or dropped. It can also happen when they go through severe temperature change. When this happens, the thermometer must be calibrated, or adjusted, to give a correct reading. Make sure your thermometers are accurate by calibrating them regularly. You should do this before each shift. You should also do this before the first delivery arrives. Some thermometers cannot be calibrated and must be replaced. Others will need to be sent back to the manufacturer for calibration. Follow the manufacturer</a:t>
            </a:r>
            <a:r>
              <a:rPr lang="ja-JP" altLang="en-US" dirty="0">
                <a:latin typeface="Times New Roman" charset="0"/>
                <a:cs typeface="+mn-cs"/>
              </a:rPr>
              <a:t>’</a:t>
            </a:r>
            <a:r>
              <a:rPr lang="en-US" dirty="0">
                <a:latin typeface="Times New Roman" charset="0"/>
                <a:cs typeface="+mn-cs"/>
              </a:rPr>
              <a:t>s directions regarding calibration.</a:t>
            </a:r>
          </a:p>
          <a:p>
            <a:pPr eaLnBrk="1" hangingPunct="1">
              <a:buFontTx/>
              <a:buChar char="•"/>
              <a:defRPr/>
            </a:pPr>
            <a:r>
              <a:rPr lang="en-US" dirty="0">
                <a:latin typeface="Times New Roman" charset="0"/>
                <a:cs typeface="+mn-cs"/>
              </a:rPr>
              <a:t>Glass thermometers, such as candy thermometers, can be a physical contaminant if they break. They can only be used when enclosed in a shatterproof casing.</a:t>
            </a:r>
          </a:p>
          <a:p>
            <a:pPr eaLnBrk="1" hangingPunct="1">
              <a:defRPr/>
            </a:pPr>
            <a:endParaRPr lang="en-US" dirty="0">
              <a:latin typeface="Times New Roman" charset="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D5E3F2-35AC-9E4F-9ABE-32EBE6F285D6}" type="slidenum">
              <a:rPr lang="en-US" sz="1200" b="0" smtClean="0">
                <a:solidFill>
                  <a:schemeClr val="tx1"/>
                </a:solidFill>
              </a:rPr>
              <a:pPr eaLnBrk="1" hangingPunct="1">
                <a:defRPr/>
              </a:pPr>
              <a:t>54</a:t>
            </a:fld>
            <a:endParaRPr lang="en-US" sz="1200" b="0" dirty="0" smtClean="0">
              <a:solidFill>
                <a:schemeClr val="tx1"/>
              </a:solidFill>
            </a:endParaRPr>
          </a:p>
        </p:txBody>
      </p:sp>
      <p:sp>
        <p:nvSpPr>
          <p:cNvPr id="401411" name="Rectangle 2"/>
          <p:cNvSpPr>
            <a:spLocks noGrp="1" noRot="1" noChangeAspect="1" noChangeArrowheads="1" noTextEdit="1"/>
          </p:cNvSpPr>
          <p:nvPr>
            <p:ph type="sldImg"/>
          </p:nvPr>
        </p:nvSpPr>
        <p:spPr>
          <a:xfrm>
            <a:off x="1182688" y="696913"/>
            <a:ext cx="4648200" cy="3486150"/>
          </a:xfrm>
          <a:ln/>
        </p:spPr>
      </p:sp>
      <p:sp>
        <p:nvSpPr>
          <p:cNvPr id="401412"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a:latin typeface="Times New Roman" charset="0"/>
                <a:cs typeface="+mn-cs"/>
              </a:rPr>
              <a:t>When checking the temperature of food, insert the probe into the thickest part of the food, as shown in </a:t>
            </a:r>
            <a:r>
              <a:rPr lang="en-US" dirty="0" smtClean="0">
                <a:latin typeface="Times New Roman" charset="0"/>
                <a:cs typeface="+mn-cs"/>
              </a:rPr>
              <a:t>the </a:t>
            </a:r>
            <a:r>
              <a:rPr lang="en-US" dirty="0">
                <a:latin typeface="Times New Roman" charset="0"/>
                <a:cs typeface="+mn-cs"/>
              </a:rPr>
              <a:t>photo. This is usually in the center. Also take another reading in a different spot. The temperature may vary in different areas. Before recording a temperature, wait for the thermometer reading to steady. Wait at least 15 seconds after you insert the stem or the probe into the food.</a:t>
            </a:r>
          </a:p>
          <a:p>
            <a:pPr eaLnBrk="1" hangingPunct="1">
              <a:defRPr/>
            </a:pPr>
            <a:endParaRPr lang="en-US" dirty="0">
              <a:latin typeface="Times New Roman" charset="0"/>
              <a:cs typeface="+mn-cs"/>
            </a:endParaRPr>
          </a:p>
          <a:p>
            <a:pPr eaLnBrk="1" hangingPunct="1">
              <a:defRPr/>
            </a:pPr>
            <a:endParaRPr lang="en-US" dirty="0">
              <a:latin typeface="Times New Roman" charset="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4024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495EC52-0243-9643-9D2B-9B2EC18CE35D}" type="slidenum">
              <a:rPr lang="en-US" sz="1200" b="0" smtClean="0">
                <a:solidFill>
                  <a:schemeClr val="tx1"/>
                </a:solidFill>
              </a:rPr>
              <a:pPr eaLnBrk="1" hangingPunct="1">
                <a:defRPr/>
              </a:pPr>
              <a:t>55</a:t>
            </a:fld>
            <a:endParaRPr lang="en-US" sz="1200" b="0" dirty="0" smtClean="0">
              <a:solidFill>
                <a:schemeClr val="tx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56</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11F61C4-F16B-5C44-A3AA-F67A8B6BD215}" type="slidenum">
              <a:rPr lang="en-US" sz="1200" b="0" smtClean="0">
                <a:solidFill>
                  <a:schemeClr val="tx1"/>
                </a:solidFill>
              </a:rPr>
              <a:pPr eaLnBrk="1" hangingPunct="1">
                <a:defRPr/>
              </a:pPr>
              <a:t>57</a:t>
            </a:fld>
            <a:endParaRPr lang="en-US" sz="1200" b="0" dirty="0" smtClean="0">
              <a:solidFill>
                <a:schemeClr val="tx1"/>
              </a:solidFill>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Some foodservice operations receive food after-hours when they are closed for business. This is often referred to as a key drop delivery.</a:t>
            </a:r>
          </a:p>
          <a:p>
            <a:pPr marL="114300" indent="-114300" eaLnBrk="1" hangingPunct="1">
              <a:buFontTx/>
              <a:buChar char="•"/>
              <a:defRPr/>
            </a:pPr>
            <a:r>
              <a:rPr lang="en-US" dirty="0">
                <a:latin typeface="Times New Roman" charset="0"/>
                <a:cs typeface="+mn-cs"/>
              </a:rPr>
              <a:t>The supplier is given a key or other access to the operation to make the delivery. Products are then placed in coolers, freezers, and dry storage areas. The delivery must be inspected once you arrive at the operation and meet the criteria identified in the slide.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BC76942-D465-BA44-9C33-2F7B39977000}" type="slidenum">
              <a:rPr lang="en-US" sz="1200" b="0" smtClean="0">
                <a:solidFill>
                  <a:schemeClr val="tx1"/>
                </a:solidFill>
              </a:rPr>
              <a:pPr eaLnBrk="1" hangingPunct="1">
                <a:defRPr/>
              </a:pPr>
              <a:t>58</a:t>
            </a:fld>
            <a:endParaRPr lang="en-US" sz="1200" b="0" dirty="0" smtClean="0">
              <a:solidFill>
                <a:schemeClr val="tx1"/>
              </a:solidFill>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Food items you have received may sometimes be recalled by the manufacturer. This may happen when food contamination is confirmed or suspected. It can also occur when items have been mislabeled or misbranded. Often food is recalled when food allergens have not been identified on the label. Most vendors will notify you of the recall. However, you should also monitor recall notifications made by the FDA and the USDA. Follow the guidelines in the slide when notified of a recall.</a:t>
            </a:r>
          </a:p>
          <a:p>
            <a:pPr marL="114300" indent="-114300" eaLnBrk="1" hangingPunct="1">
              <a:buFontTx/>
              <a:buChar char="•"/>
              <a:defRPr/>
            </a:pPr>
            <a:r>
              <a:rPr lang="en-US" dirty="0">
                <a:latin typeface="Times New Roman" charset="0"/>
                <a:cs typeface="+mn-cs"/>
              </a:rPr>
              <a:t>Identify the recalled food items by matching information from the recall notice to the item. This may include the manufacturer</a:t>
            </a:r>
            <a:r>
              <a:rPr lang="ja-JP" altLang="en-US" dirty="0">
                <a:latin typeface="Times New Roman" charset="0"/>
                <a:cs typeface="+mn-cs"/>
              </a:rPr>
              <a:t>’</a:t>
            </a:r>
            <a:r>
              <a:rPr lang="en-US" dirty="0">
                <a:latin typeface="Times New Roman" charset="0"/>
                <a:cs typeface="+mn-cs"/>
              </a:rPr>
              <a:t>s ID, the time the item was manufactured, and the item</a:t>
            </a:r>
            <a:r>
              <a:rPr lang="ja-JP" altLang="en-US" dirty="0">
                <a:latin typeface="Times New Roman" charset="0"/>
                <a:cs typeface="+mn-cs"/>
              </a:rPr>
              <a:t>’</a:t>
            </a:r>
            <a:r>
              <a:rPr lang="en-US" dirty="0">
                <a:latin typeface="Times New Roman" charset="0"/>
                <a:cs typeface="+mn-cs"/>
              </a:rPr>
              <a:t>s use-by date.</a:t>
            </a:r>
          </a:p>
          <a:p>
            <a:pPr marL="114300" indent="-114300" eaLnBrk="1" hangingPunct="1">
              <a:buFontTx/>
              <a:buChar char="•"/>
              <a:defRPr/>
            </a:pPr>
            <a:r>
              <a:rPr lang="en-US" dirty="0">
                <a:latin typeface="Times New Roman" charset="0"/>
                <a:cs typeface="+mn-cs"/>
              </a:rPr>
              <a:t>Remove the item from inventory, and place it in a secure and appropriate location. That may be a cooler or dry-storage area.</a:t>
            </a:r>
          </a:p>
          <a:p>
            <a:pPr marL="114300" indent="-114300" eaLnBrk="1" hangingPunct="1">
              <a:buFontTx/>
              <a:buChar char="•"/>
              <a:defRPr/>
            </a:pPr>
            <a:r>
              <a:rPr lang="en-US" dirty="0">
                <a:latin typeface="Times New Roman" charset="0"/>
                <a:cs typeface="+mn-cs"/>
              </a:rPr>
              <a:t>The recalled item must be stored separately from food, utensils, equipment, linens, and single-use items. </a:t>
            </a:r>
          </a:p>
          <a:p>
            <a:pPr marL="114300" indent="-114300" eaLnBrk="1" hangingPunct="1">
              <a:buFontTx/>
              <a:buChar char="•"/>
              <a:defRPr/>
            </a:pPr>
            <a:r>
              <a:rPr lang="en-US" dirty="0">
                <a:latin typeface="Times New Roman" charset="0"/>
                <a:cs typeface="+mn-cs"/>
              </a:rPr>
              <a:t>Label the item in a way that will prevent it from being placed back in inventory. Some operations do this by including a Do Not Use and Do Not Discard label on recalled food items. Inform staff not to use the product.</a:t>
            </a:r>
          </a:p>
          <a:p>
            <a:pPr marL="114300" indent="-114300" eaLnBrk="1" hangingPunct="1">
              <a:buFontTx/>
              <a:buChar char="•"/>
              <a:defRPr/>
            </a:pPr>
            <a:r>
              <a:rPr lang="en-US" dirty="0">
                <a:latin typeface="Times New Roman" charset="0"/>
                <a:cs typeface="+mn-cs"/>
              </a:rPr>
              <a:t>Refer to the vendor</a:t>
            </a:r>
            <a:r>
              <a:rPr lang="ja-JP" altLang="en-US" dirty="0">
                <a:latin typeface="Times New Roman" charset="0"/>
                <a:cs typeface="+mn-cs"/>
              </a:rPr>
              <a:t>’</a:t>
            </a:r>
            <a:r>
              <a:rPr lang="en-US" dirty="0">
                <a:latin typeface="Times New Roman" charset="0"/>
                <a:cs typeface="+mn-cs"/>
              </a:rPr>
              <a:t>s notification or recall notice for what to do with the item. For example, you might be instructed to throw it out or return it to the vendor.</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18C3F27-B6D7-D044-A780-7C80ADBD3BAD}" type="slidenum">
              <a:rPr lang="en-US" sz="1200" b="0" smtClean="0">
                <a:solidFill>
                  <a:schemeClr val="tx1"/>
                </a:solidFill>
              </a:rPr>
              <a:pPr eaLnBrk="1" hangingPunct="1">
                <a:defRPr/>
              </a:pPr>
              <a:t>59</a:t>
            </a:fld>
            <a:endParaRPr lang="en-US" sz="1200" b="0" dirty="0" smtClean="0">
              <a:solidFill>
                <a:schemeClr val="tx1"/>
              </a:solidFill>
            </a:endParaRPr>
          </a:p>
        </p:txBody>
      </p:sp>
      <p:sp>
        <p:nvSpPr>
          <p:cNvPr id="409603" name="Rectangle 2"/>
          <p:cNvSpPr>
            <a:spLocks noGrp="1" noRot="1" noChangeAspect="1" noChangeArrowheads="1" noTextEdit="1"/>
          </p:cNvSpPr>
          <p:nvPr>
            <p:ph type="sldImg"/>
          </p:nvPr>
        </p:nvSpPr>
        <p:spPr>
          <a:ln/>
        </p:spPr>
      </p:sp>
      <p:sp>
        <p:nvSpPr>
          <p:cNvPr id="5" name="Notes Placeholder 1"/>
          <p:cNvSpPr>
            <a:spLocks noGrp="1"/>
          </p:cNvSpPr>
          <p:nvPr>
            <p:ph type="body" idx="3"/>
          </p:nvPr>
        </p:nvSpPr>
        <p:spPr>
          <a:xfrm>
            <a:off x="701675" y="4416425"/>
            <a:ext cx="5608638" cy="4183063"/>
          </a:xfrm>
        </p:spPr>
        <p:txBody>
          <a:bodyPr/>
          <a:lstStyle/>
          <a:p>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922DE44-EF50-504F-9558-C6A94E84CD77}"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3"/>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dirty="0">
              <a:latin typeface="Times New Roman" charset="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4604832-8F3A-F240-85CF-F98D6E6D4ED1}" type="slidenum">
              <a:rPr lang="en-US" sz="1200" b="0" smtClean="0">
                <a:solidFill>
                  <a:schemeClr val="tx1"/>
                </a:solidFill>
              </a:rPr>
              <a:pPr eaLnBrk="1" hangingPunct="1">
                <a:defRPr/>
              </a:pPr>
              <a:t>60</a:t>
            </a:fld>
            <a:endParaRPr lang="en-US" sz="1200" b="0" dirty="0" smtClean="0">
              <a:solidFill>
                <a:schemeClr val="tx1"/>
              </a:solidFill>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ROP stands for </a:t>
            </a:r>
            <a:r>
              <a:rPr lang="en-US" dirty="0" smtClean="0">
                <a:latin typeface="Times New Roman" charset="0"/>
                <a:cs typeface="+mn-cs"/>
              </a:rPr>
              <a:t>reduced-oxygen </a:t>
            </a:r>
            <a:r>
              <a:rPr lang="en-US" dirty="0">
                <a:latin typeface="Times New Roman" charset="0"/>
                <a:cs typeface="+mn-cs"/>
              </a:rPr>
              <a:t>packaging. It includes MAP, vacuum-packed, and </a:t>
            </a:r>
            <a:r>
              <a:rPr lang="en-US" i="1" dirty="0">
                <a:latin typeface="Times New Roman" charset="0"/>
                <a:cs typeface="+mn-cs"/>
              </a:rPr>
              <a:t>sous vide</a:t>
            </a:r>
            <a:r>
              <a:rPr lang="en-US" dirty="0">
                <a:latin typeface="Times New Roman" charset="0"/>
                <a:cs typeface="+mn-cs"/>
              </a:rPr>
              <a:t> food. </a:t>
            </a:r>
          </a:p>
          <a:p>
            <a:pPr marL="114300" indent="-114300" eaLnBrk="1" hangingPunct="1">
              <a:buFontTx/>
              <a:buChar char="•"/>
              <a:defRPr/>
            </a:pPr>
            <a:r>
              <a:rPr lang="en-US" dirty="0">
                <a:latin typeface="Times New Roman" charset="0"/>
                <a:cs typeface="+mn-cs"/>
              </a:rPr>
              <a:t>It may be possible to check the temperature of bulk food by folding the packaging around the thermometer stem or probe. You must be careful not to puncture the packaging when using this method. </a:t>
            </a:r>
          </a:p>
          <a:p>
            <a:pPr marL="114300" indent="-114300" eaLnBrk="1" hangingPunct="1">
              <a:defRPr/>
            </a:pPr>
            <a:endParaRPr lang="en-US" dirty="0">
              <a:latin typeface="Times New Roman" charset="0"/>
              <a:cs typeface="+mn-cs"/>
            </a:endParaRPr>
          </a:p>
          <a:p>
            <a:pPr marL="114300" indent="-114300" eaLnBrk="1" hangingPunct="1">
              <a:lnSpc>
                <a:spcPct val="80000"/>
              </a:lnSpc>
              <a:spcBef>
                <a:spcPct val="50000"/>
              </a:spcBef>
              <a:buSzPct val="80000"/>
              <a:buFontTx/>
              <a:buChar char="•"/>
              <a:defRPr/>
            </a:pPr>
            <a:endParaRPr lang="en-US" dirty="0">
              <a:latin typeface="Times New Roman" charset="0"/>
              <a:cs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27A708-5C26-0142-959B-0095DA835722}" type="slidenum">
              <a:rPr lang="en-US" sz="1200" b="0" smtClean="0">
                <a:solidFill>
                  <a:schemeClr val="tx1"/>
                </a:solidFill>
              </a:rPr>
              <a:pPr eaLnBrk="1" hangingPunct="1">
                <a:defRPr/>
              </a:pPr>
              <a:t>61</a:t>
            </a:fld>
            <a:endParaRPr lang="en-US" sz="1200" b="0" dirty="0" smtClean="0">
              <a:solidFill>
                <a:schemeClr val="tx1"/>
              </a:solidFill>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When checking the temperature of food by this method, make sure the sensing area of the thermometer stem or probe is fully immersed in the food. It must not touch the package.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FD45BF4-2D4F-9542-8823-501C785CE717}" type="slidenum">
              <a:rPr lang="en-US" sz="1200" b="0" smtClean="0">
                <a:solidFill>
                  <a:schemeClr val="tx1"/>
                </a:solidFill>
              </a:rPr>
              <a:pPr eaLnBrk="1" hangingPunct="1">
                <a:defRPr/>
              </a:pPr>
              <a:t>62</a:t>
            </a:fld>
            <a:endParaRPr lang="en-US" sz="1200" b="0" dirty="0" smtClean="0">
              <a:solidFill>
                <a:schemeClr val="tx1"/>
              </a:solidFill>
            </a:endParaRPr>
          </a:p>
        </p:txBody>
      </p:sp>
      <p:sp>
        <p:nvSpPr>
          <p:cNvPr id="412675" name="Rectangle 2"/>
          <p:cNvSpPr>
            <a:spLocks noGrp="1" noRot="1" noChangeAspect="1" noChangeArrowheads="1" noTextEdit="1"/>
          </p:cNvSpPr>
          <p:nvPr>
            <p:ph type="sldImg"/>
          </p:nvPr>
        </p:nvSpPr>
        <p:spPr>
          <a:ln/>
        </p:spPr>
      </p:sp>
      <p:sp>
        <p:nvSpPr>
          <p:cNvPr id="5" name="Notes Placeholder 1"/>
          <p:cNvSpPr>
            <a:spLocks noGrp="1"/>
          </p:cNvSpPr>
          <p:nvPr>
            <p:ph type="body" idx="3"/>
          </p:nvPr>
        </p:nvSpPr>
        <p:spPr>
          <a:xfrm>
            <a:off x="701675" y="4416425"/>
            <a:ext cx="5608638" cy="4183063"/>
          </a:xfrm>
        </p:spPr>
        <p:txBody>
          <a:bodyPr/>
          <a:lstStyle/>
          <a:p>
            <a:endParaRPr lang="en-US" b="1"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7064248-031F-844B-9103-3B9850F5F5C6}" type="slidenum">
              <a:rPr lang="en-US" sz="1200" b="0" smtClean="0">
                <a:solidFill>
                  <a:schemeClr val="tx1"/>
                </a:solidFill>
              </a:rPr>
              <a:pPr eaLnBrk="1" hangingPunct="1">
                <a:defRPr/>
              </a:pPr>
              <a:t>63</a:t>
            </a:fld>
            <a:endParaRPr lang="en-US" sz="1200" b="0" dirty="0" smtClean="0">
              <a:solidFill>
                <a:schemeClr val="tx1"/>
              </a:solidFill>
            </a:endParaRPr>
          </a:p>
        </p:txBody>
      </p:sp>
      <p:sp>
        <p:nvSpPr>
          <p:cNvPr id="417795" name="Rectangle 2"/>
          <p:cNvSpPr>
            <a:spLocks noGrp="1" noRot="1" noChangeAspect="1" noChangeArrowheads="1" noTextEdit="1"/>
          </p:cNvSpPr>
          <p:nvPr>
            <p:ph type="sldImg"/>
          </p:nvPr>
        </p:nvSpPr>
        <p:spPr>
          <a:ln/>
        </p:spPr>
      </p:sp>
      <p:sp>
        <p:nvSpPr>
          <p:cNvPr id="5" name="Notes Placeholder 1"/>
          <p:cNvSpPr>
            <a:spLocks noGrp="1"/>
          </p:cNvSpPr>
          <p:nvPr>
            <p:ph type="body" idx="3"/>
          </p:nvPr>
        </p:nvSpPr>
        <p:spPr>
          <a:xfrm>
            <a:off x="701675" y="4416425"/>
            <a:ext cx="5608638" cy="4183063"/>
          </a:xfrm>
        </p:spPr>
        <p:txBody>
          <a:bodyPr/>
          <a:lstStyle/>
          <a:p>
            <a:endParaRPr lang="en-US" b="1"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64</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686FA09-A99E-0448-B1FC-AE23899095D6}" type="slidenum">
              <a:rPr lang="en-US" sz="1200" b="0" smtClean="0">
                <a:solidFill>
                  <a:schemeClr val="tx1"/>
                </a:solidFill>
              </a:rPr>
              <a:pPr eaLnBrk="1" hangingPunct="1">
                <a:defRPr/>
              </a:pPr>
              <a:t>65</a:t>
            </a:fld>
            <a:endParaRPr lang="en-US" sz="1200" b="0" dirty="0" smtClean="0">
              <a:solidFill>
                <a:schemeClr val="tx1"/>
              </a:solidFill>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xfrm>
            <a:off x="876300" y="4478338"/>
            <a:ext cx="5484813" cy="47418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Labeling food is important for many reasons. Illnesses have occurred when unlabeled chemicals were mistaken for food such as flour, sugar, and baking powder. Customers have also suffered allergic reactions when food was unknowingly prepped with a food allergen that was not labeled.</a:t>
            </a:r>
          </a:p>
          <a:p>
            <a:pPr marL="114300" indent="-114300" eaLnBrk="1" hangingPunct="1">
              <a:buFontTx/>
              <a:buChar char="•"/>
              <a:defRPr/>
            </a:pPr>
            <a:r>
              <a:rPr lang="en-US" dirty="0">
                <a:latin typeface="Times New Roman" charset="0"/>
                <a:cs typeface="+mn-cs"/>
              </a:rPr>
              <a:t>It is not necessary to label food if clearly it will not be mistaken for another item. The food must be easily identified by sight</a:t>
            </a:r>
          </a:p>
          <a:p>
            <a:pPr marL="114300" indent="-114300" eaLnBrk="1" hangingPunct="1">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B25163D-CAD0-5B43-AFDE-1DF096F658B4}" type="slidenum">
              <a:rPr lang="en-US" sz="1200" b="0" smtClean="0">
                <a:solidFill>
                  <a:schemeClr val="tx1"/>
                </a:solidFill>
              </a:rPr>
              <a:pPr eaLnBrk="1" hangingPunct="1">
                <a:defRPr/>
              </a:pPr>
              <a:t>66</a:t>
            </a:fld>
            <a:endParaRPr lang="en-US" sz="1200" b="0" dirty="0" smtClean="0">
              <a:solidFill>
                <a:schemeClr val="tx1"/>
              </a:solidFill>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xfrm>
            <a:off x="876300" y="4478338"/>
            <a:ext cx="5484813" cy="47418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Food packaged in the operation that is being sold to customers for use at home must be labeled. The label must include the information on the slide.</a:t>
            </a:r>
          </a:p>
          <a:p>
            <a:pPr marL="114300" indent="-114300" eaLnBrk="1" hangingPunct="1">
              <a:buFontTx/>
              <a:buChar char="•"/>
              <a:defRPr/>
            </a:pPr>
            <a:r>
              <a:rPr lang="en-US" dirty="0">
                <a:latin typeface="Times New Roman" charset="0"/>
                <a:cs typeface="+mn-cs"/>
              </a:rPr>
              <a:t>Naming the source of each major food allergen contained in the food is not necessary if the source is already part of the common name of the ingredient. </a:t>
            </a:r>
          </a:p>
          <a:p>
            <a:pPr marL="114300" indent="-114300" eaLnBrk="1" hangingPunct="1">
              <a:buFontTx/>
              <a:buChar char="•"/>
              <a:defRPr/>
            </a:pPr>
            <a:endParaRPr lang="en-US" dirty="0">
              <a:latin typeface="Times New Roman" charset="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8AFC03-90D1-9348-B3DA-9D8FBF0B8B23}" type="slidenum">
              <a:rPr lang="en-US" sz="1200" b="0" smtClean="0">
                <a:solidFill>
                  <a:schemeClr val="tx1"/>
                </a:solidFill>
              </a:rPr>
              <a:pPr eaLnBrk="1" hangingPunct="1">
                <a:defRPr/>
              </a:pPr>
              <a:t>67</a:t>
            </a:fld>
            <a:endParaRPr lang="en-US" sz="1200" b="0" dirty="0" smtClean="0">
              <a:solidFill>
                <a:schemeClr val="tx1"/>
              </a:solidFill>
            </a:endParaRPr>
          </a:p>
        </p:txBody>
      </p:sp>
      <p:sp>
        <p:nvSpPr>
          <p:cNvPr id="421891" name="Rectangle 2"/>
          <p:cNvSpPr>
            <a:spLocks noGrp="1" noRot="1" noChangeAspect="1" noChangeArrowheads="1" noTextEdit="1"/>
          </p:cNvSpPr>
          <p:nvPr>
            <p:ph type="sldImg"/>
          </p:nvPr>
        </p:nvSpPr>
        <p:spPr>
          <a:ln/>
        </p:spPr>
      </p:sp>
      <p:sp>
        <p:nvSpPr>
          <p:cNvPr id="290819" name="TextBox 1"/>
          <p:cNvSpPr txBox="1">
            <a:spLocks noChangeArrowheads="1"/>
          </p:cNvSpPr>
          <p:nvPr/>
        </p:nvSpPr>
        <p:spPr bwMode="auto">
          <a:xfrm>
            <a:off x="876300" y="4419600"/>
            <a:ext cx="51435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latin typeface="Times New Roman" charset="0"/>
                <a:cs typeface="Times New Roman" charset="0"/>
              </a:rPr>
              <a:t>Instructor Notes</a:t>
            </a:r>
          </a:p>
          <a:p>
            <a:pPr marL="171450" indent="-171450" eaLnBrk="1" hangingPunct="1">
              <a:buFont typeface="Arial" pitchFamily="34" charset="0"/>
              <a:buChar char="•"/>
            </a:pPr>
            <a:r>
              <a:rPr lang="en-US" sz="1200" b="0" dirty="0">
                <a:solidFill>
                  <a:schemeClr val="tx1"/>
                </a:solidFill>
                <a:latin typeface="Times New Roman" charset="0"/>
                <a:cs typeface="Times New Roman" charset="0"/>
              </a:rPr>
              <a:t>Refrigeration slows the growth of most bacteria. Some types, such as Listeria monocytogenes, grow well at refrigeration temperatures. When food is refrigerated for long periods of time, these bacteria can grow enough to cause illness. For this reason, ready-to-eat TCS food must be marked if held for longer than 24 hours. It must indicate when the food must be sold, eaten, or thrown out.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048F4C1-3C6B-4845-B4A7-9BB1EEA768AA}" type="slidenum">
              <a:rPr lang="en-US" sz="1200" b="0" smtClean="0">
                <a:solidFill>
                  <a:schemeClr val="tx1"/>
                </a:solidFill>
              </a:rPr>
              <a:pPr eaLnBrk="1" hangingPunct="1">
                <a:defRPr/>
              </a:pPr>
              <a:t>68</a:t>
            </a:fld>
            <a:endParaRPr lang="en-US" sz="1200" b="0" dirty="0" smtClean="0">
              <a:solidFill>
                <a:schemeClr val="tx1"/>
              </a:solidFill>
            </a:endParaRPr>
          </a:p>
        </p:txBody>
      </p:sp>
      <p:sp>
        <p:nvSpPr>
          <p:cNvPr id="422915" name="Rectangle 2"/>
          <p:cNvSpPr>
            <a:spLocks noGrp="1" noRot="1" noChangeAspect="1" noChangeArrowheads="1" noTextEdit="1"/>
          </p:cNvSpPr>
          <p:nvPr>
            <p:ph type="sldImg"/>
          </p:nvPr>
        </p:nvSpPr>
        <p:spPr>
          <a:ln/>
        </p:spPr>
      </p:sp>
      <p:sp>
        <p:nvSpPr>
          <p:cNvPr id="5" name="Notes Placeholder 1"/>
          <p:cNvSpPr>
            <a:spLocks noGrp="1"/>
          </p:cNvSpPr>
          <p:nvPr>
            <p:ph type="body" idx="3"/>
          </p:nvPr>
        </p:nvSpPr>
        <p:spPr>
          <a:xfrm>
            <a:off x="701675" y="4416425"/>
            <a:ext cx="5608638" cy="4183063"/>
          </a:xfrm>
        </p:spPr>
        <p:txBody>
          <a:bodyPr/>
          <a:lstStyle/>
          <a:p>
            <a:endParaRPr lang="en-US" b="1"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0FD5921-2DEB-8549-B44F-BEE03304F576}" type="slidenum">
              <a:rPr lang="en-US" sz="1200" b="0" smtClean="0">
                <a:solidFill>
                  <a:schemeClr val="tx1"/>
                </a:solidFill>
              </a:rPr>
              <a:pPr eaLnBrk="1" hangingPunct="1">
                <a:defRPr/>
              </a:pPr>
              <a:t>69</a:t>
            </a:fld>
            <a:endParaRPr lang="en-US" sz="1200" b="0" dirty="0" smtClean="0">
              <a:solidFill>
                <a:schemeClr val="tx1"/>
              </a:solidFill>
            </a:endParaRPr>
          </a:p>
        </p:txBody>
      </p:sp>
      <p:sp>
        <p:nvSpPr>
          <p:cNvPr id="423939"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647700" y="4533900"/>
            <a:ext cx="5608638" cy="4183063"/>
          </a:xfrm>
        </p:spPr>
        <p:txBody>
          <a:bodyPr/>
          <a:lstStyle/>
          <a:p>
            <a:pPr>
              <a:defRPr/>
            </a:pPr>
            <a:r>
              <a:rPr lang="en-US" b="1" dirty="0">
                <a:cs typeface="Times New Roman" pitchFamily="18" charset="0"/>
              </a:rPr>
              <a:t>Instructor Notes</a:t>
            </a:r>
          </a:p>
          <a:p>
            <a:pPr marL="171450" indent="-171450">
              <a:buFont typeface="Arial" pitchFamily="34" charset="0"/>
              <a:buChar char="•"/>
              <a:defRPr/>
            </a:pPr>
            <a:r>
              <a:rPr lang="en-US" dirty="0">
                <a:cs typeface="Times New Roman" pitchFamily="18" charset="0"/>
              </a:rPr>
              <a:t>Operations have a variety of systems for date marking. Some write the day or date the food was prepped on the label. Others write the use-by day or date on the </a:t>
            </a:r>
            <a:r>
              <a:rPr lang="en-US" dirty="0" smtClean="0">
                <a:cs typeface="Times New Roman" pitchFamily="18" charset="0"/>
              </a:rPr>
              <a:t>label.</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58C7992-9B9C-774E-BE31-025C21694271}"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310275"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p:txBody>
          <a:bodyPr/>
          <a:lstStyle/>
          <a:p>
            <a:pPr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The list of TCS food includes the following:</a:t>
            </a:r>
          </a:p>
          <a:p>
            <a:pPr marL="628650" lvl="1" indent="-171450" eaLnBrk="1" hangingPunct="1">
              <a:buFont typeface="Arial" pitchFamily="34" charset="0"/>
              <a:buChar char="•"/>
              <a:defRPr/>
            </a:pPr>
            <a:r>
              <a:rPr lang="en-US" dirty="0" smtClean="0">
                <a:ea typeface="+mn-ea"/>
              </a:rPr>
              <a:t>Milk and dairy products</a:t>
            </a:r>
          </a:p>
          <a:p>
            <a:pPr marL="628650" lvl="1" indent="-171450" eaLnBrk="1" hangingPunct="1">
              <a:buFont typeface="Arial" pitchFamily="34" charset="0"/>
              <a:buChar char="•"/>
              <a:defRPr/>
            </a:pPr>
            <a:r>
              <a:rPr lang="en-US" dirty="0" smtClean="0">
                <a:ea typeface="+mn-ea"/>
              </a:rPr>
              <a:t>Shell eggs (except those treated to eliminate </a:t>
            </a:r>
            <a:r>
              <a:rPr lang="en-US" i="1" dirty="0" smtClean="0">
                <a:ea typeface="+mn-ea"/>
              </a:rPr>
              <a:t>Salmonella </a:t>
            </a:r>
            <a:r>
              <a:rPr lang="en-US" dirty="0" smtClean="0">
                <a:ea typeface="+mn-ea"/>
              </a:rPr>
              <a:t>spp.)</a:t>
            </a:r>
          </a:p>
          <a:p>
            <a:pPr marL="628650" lvl="1" indent="-171450" eaLnBrk="1" hangingPunct="1">
              <a:buFont typeface="Arial" pitchFamily="34" charset="0"/>
              <a:buChar char="•"/>
              <a:defRPr/>
            </a:pPr>
            <a:r>
              <a:rPr lang="en-US" dirty="0" smtClean="0">
                <a:ea typeface="+mn-ea"/>
              </a:rPr>
              <a:t>Meat: beef, pork, and lamb</a:t>
            </a:r>
          </a:p>
          <a:p>
            <a:pPr marL="628650" lvl="1" indent="-171450" eaLnBrk="1" hangingPunct="1">
              <a:buFont typeface="Arial" pitchFamily="34" charset="0"/>
              <a:buChar char="•"/>
              <a:defRPr/>
            </a:pPr>
            <a:r>
              <a:rPr lang="en-US" dirty="0" smtClean="0">
                <a:ea typeface="+mn-ea"/>
              </a:rPr>
              <a:t>Poultry</a:t>
            </a:r>
          </a:p>
          <a:p>
            <a:pPr marL="628650" lvl="1" indent="-171450" eaLnBrk="1" hangingPunct="1">
              <a:buFont typeface="Arial" pitchFamily="34" charset="0"/>
              <a:buChar char="•"/>
              <a:defRPr/>
            </a:pPr>
            <a:r>
              <a:rPr lang="en-US" dirty="0" smtClean="0">
                <a:ea typeface="+mn-ea"/>
              </a:rPr>
              <a:t>Fish</a:t>
            </a:r>
          </a:p>
          <a:p>
            <a:pPr marL="628650" lvl="1" indent="-171450" eaLnBrk="1" hangingPunct="1">
              <a:buFont typeface="Arial" pitchFamily="34" charset="0"/>
              <a:buChar char="•"/>
              <a:defRPr/>
            </a:pPr>
            <a:r>
              <a:rPr lang="en-US" dirty="0" smtClean="0">
                <a:ea typeface="+mn-ea"/>
              </a:rPr>
              <a:t>Shellfish and crustaceans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7AE794C-009E-9B47-99FA-5307D6C0A05A}" type="slidenum">
              <a:rPr lang="en-US" sz="1200" b="0" smtClean="0">
                <a:solidFill>
                  <a:schemeClr val="tx1"/>
                </a:solidFill>
              </a:rPr>
              <a:pPr eaLnBrk="1" hangingPunct="1">
                <a:defRPr/>
              </a:pPr>
              <a:t>70</a:t>
            </a:fld>
            <a:endParaRPr lang="en-US" sz="1200" b="0" dirty="0" smtClean="0">
              <a:solidFill>
                <a:schemeClr val="tx1"/>
              </a:solidFill>
            </a:endParaRPr>
          </a:p>
        </p:txBody>
      </p:sp>
      <p:sp>
        <p:nvSpPr>
          <p:cNvPr id="42496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701675" y="4533900"/>
            <a:ext cx="5608638" cy="4183063"/>
          </a:xfrm>
        </p:spPr>
        <p:txBody>
          <a:bodyPr/>
          <a:lstStyle/>
          <a:p>
            <a:endParaRPr lang="en-US" b="1"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95D3AE-781A-9E42-92C0-080CD5B26A8F}" type="slidenum">
              <a:rPr lang="en-US" sz="1200" b="0" smtClean="0">
                <a:solidFill>
                  <a:schemeClr val="tx1"/>
                </a:solidFill>
              </a:rPr>
              <a:pPr eaLnBrk="1" hangingPunct="1">
                <a:defRPr/>
              </a:pPr>
              <a:t>71</a:t>
            </a:fld>
            <a:endParaRPr lang="en-US" sz="1200" b="0" dirty="0" smtClean="0">
              <a:solidFill>
                <a:schemeClr val="tx1"/>
              </a:solidFill>
            </a:endParaRPr>
          </a:p>
        </p:txBody>
      </p:sp>
      <p:sp>
        <p:nvSpPr>
          <p:cNvPr id="425987"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701675" y="4648200"/>
            <a:ext cx="5608638" cy="4183063"/>
          </a:xfrm>
        </p:spPr>
        <p:txBody>
          <a:bodyPr/>
          <a:lstStyle/>
          <a:p>
            <a:pPr>
              <a:defRPr/>
            </a:pPr>
            <a:r>
              <a:rPr lang="en-US" b="1" dirty="0">
                <a:cs typeface="Times New Roman" pitchFamily="18" charset="0"/>
              </a:rPr>
              <a:t>Instructor Notes</a:t>
            </a:r>
          </a:p>
          <a:p>
            <a:pPr marL="171450" indent="-171450">
              <a:buFont typeface="Arial" pitchFamily="34" charset="0"/>
              <a:buChar char="•"/>
              <a:defRPr/>
            </a:pPr>
            <a:r>
              <a:rPr lang="en-US" dirty="0">
                <a:cs typeface="Times New Roman" pitchFamily="18" charset="0"/>
              </a:rPr>
              <a:t>Pathogens can grow when food is not stored at the correct temperature. Follow the guidelines on the slide to keep food safe.</a:t>
            </a:r>
          </a:p>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E2C9006-CD80-4649-8338-F05E84F82CE3}" type="slidenum">
              <a:rPr lang="en-US" sz="1200" b="0" smtClean="0">
                <a:solidFill>
                  <a:schemeClr val="tx1"/>
                </a:solidFill>
              </a:rPr>
              <a:pPr eaLnBrk="1" hangingPunct="1">
                <a:defRPr/>
              </a:pPr>
              <a:t>72</a:t>
            </a:fld>
            <a:endParaRPr lang="en-US" sz="1200" b="0" dirty="0" smtClean="0">
              <a:solidFill>
                <a:schemeClr val="tx1"/>
              </a:solidFill>
            </a:endParaRPr>
          </a:p>
        </p:txBody>
      </p:sp>
      <p:sp>
        <p:nvSpPr>
          <p:cNvPr id="428035"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xfrm>
            <a:off x="876300" y="4465638"/>
            <a:ext cx="5319713"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4300" indent="-114300" eaLnBrk="1" hangingPunct="1">
              <a:buFontTx/>
              <a:buChar char="•"/>
            </a:pPr>
            <a:r>
              <a:rPr lang="en-US" dirty="0">
                <a:latin typeface="Times New Roman" charset="0"/>
              </a:rPr>
              <a:t>Food must be rotated in storage to maintain quality and limit the growth of pathogens. Food items must be rotated so that those with the earliest use-by or expiration dates are used before items with later dates.</a:t>
            </a:r>
          </a:p>
          <a:p>
            <a:pPr marL="114300" indent="-114300" eaLnBrk="1" hangingPunct="1">
              <a:buFontTx/>
              <a:buChar char="•"/>
            </a:pPr>
            <a:r>
              <a:rPr lang="en-US" dirty="0">
                <a:latin typeface="Times New Roman" charset="0"/>
              </a:rPr>
              <a:t>Many operations use the first-in, first-out (FIFO) method to rotate their refrigerated, frozen, and dry food during storage. Here is one way to use the FIFO method.</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1D2675B-B685-7F4B-8784-94D433AADB90}" type="slidenum">
              <a:rPr lang="en-US" sz="1200" b="0" smtClean="0">
                <a:solidFill>
                  <a:schemeClr val="tx1"/>
                </a:solidFill>
              </a:rPr>
              <a:pPr eaLnBrk="1" hangingPunct="1">
                <a:defRPr/>
              </a:pPr>
              <a:t>73</a:t>
            </a:fld>
            <a:endParaRPr lang="en-US" sz="1200" b="0" dirty="0" smtClean="0">
              <a:solidFill>
                <a:schemeClr val="tx1"/>
              </a:solidFill>
            </a:endParaRPr>
          </a:p>
        </p:txBody>
      </p:sp>
      <p:sp>
        <p:nvSpPr>
          <p:cNvPr id="429059"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876300" y="4468813"/>
            <a:ext cx="5319713" cy="4294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0" indent="0" eaLnBrk="1" hangingPunct="1">
              <a:defRPr/>
            </a:pPr>
            <a:endParaRPr lang="en-US" b="1" dirty="0" smtClean="0">
              <a:ea typeface="+mn-ea"/>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CC3F5C-04D0-804A-9BD8-F86B66BC2EB7}" type="slidenum">
              <a:rPr lang="en-US" sz="1200" b="0" smtClean="0">
                <a:solidFill>
                  <a:schemeClr val="tx1"/>
                </a:solidFill>
              </a:rPr>
              <a:pPr eaLnBrk="1" hangingPunct="1">
                <a:defRPr/>
              </a:pPr>
              <a:t>74</a:t>
            </a:fld>
            <a:endParaRPr lang="en-US" sz="1200" b="0" dirty="0" smtClean="0">
              <a:solidFill>
                <a:schemeClr val="tx1"/>
              </a:solidFill>
            </a:endParaRPr>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xfrm>
            <a:off x="876300" y="44973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a:ln/>
        </p:spPr>
      </p:sp>
      <p:sp>
        <p:nvSpPr>
          <p:cNvPr id="4352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4352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D81416A-96E9-DE45-8EBC-C965E691F027}" type="slidenum">
              <a:rPr lang="en-US" sz="1200" b="0" smtClean="0">
                <a:solidFill>
                  <a:schemeClr val="tx1"/>
                </a:solidFill>
              </a:rPr>
              <a:pPr eaLnBrk="1" hangingPunct="1">
                <a:defRPr/>
              </a:pPr>
              <a:t>75</a:t>
            </a:fld>
            <a:endParaRPr lang="en-US" sz="1200" b="0" dirty="0" smtClean="0">
              <a:solidFill>
                <a:schemeClr val="tx1"/>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E42990-EF36-FD47-8E50-DAFDD56C7D80}" type="slidenum">
              <a:rPr lang="en-US" sz="1200" b="0" smtClean="0">
                <a:solidFill>
                  <a:schemeClr val="tx1"/>
                </a:solidFill>
              </a:rPr>
              <a:pPr eaLnBrk="1" hangingPunct="1">
                <a:defRPr/>
              </a:pPr>
              <a:t>76</a:t>
            </a:fld>
            <a:endParaRPr lang="en-US" sz="1200" b="0" dirty="0" smtClean="0">
              <a:solidFill>
                <a:schemeClr val="tx1"/>
              </a:solidFill>
            </a:endParaRPr>
          </a:p>
        </p:txBody>
      </p:sp>
      <p:sp>
        <p:nvSpPr>
          <p:cNvPr id="438275"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76300" y="44973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6B49648-2D40-CB4C-9B2D-1AF4E2741615}" type="slidenum">
              <a:rPr lang="en-US" sz="1200" b="0" smtClean="0">
                <a:solidFill>
                  <a:schemeClr val="tx1"/>
                </a:solidFill>
              </a:rPr>
              <a:pPr eaLnBrk="1" hangingPunct="1">
                <a:defRPr/>
              </a:pPr>
              <a:t>77</a:t>
            </a:fld>
            <a:endParaRPr lang="en-US" sz="1200" b="0" dirty="0" smtClean="0">
              <a:solidFill>
                <a:schemeClr val="tx1"/>
              </a:solidFill>
            </a:endParaRPr>
          </a:p>
        </p:txBody>
      </p:sp>
      <p:sp>
        <p:nvSpPr>
          <p:cNvPr id="439299"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4300" indent="-114300" eaLnBrk="1" hangingPunct="1">
              <a:buFontTx/>
              <a:buChar char="•"/>
            </a:pPr>
            <a:r>
              <a:rPr lang="en-US" dirty="0">
                <a:latin typeface="Times New Roman" charset="0"/>
              </a:rPr>
              <a:t>Food must be offered to customers in a way that does not mislead or misinform them. Customers must be able to judge the true appearance, color, and quality of food.</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D79A8A3-3138-C249-9991-0FA02D55E87F}" type="slidenum">
              <a:rPr lang="en-US" sz="1200" b="0" smtClean="0">
                <a:solidFill>
                  <a:schemeClr val="tx1"/>
                </a:solidFill>
              </a:rPr>
              <a:pPr eaLnBrk="1" hangingPunct="1">
                <a:defRPr/>
              </a:pPr>
              <a:t>78</a:t>
            </a:fld>
            <a:endParaRPr lang="en-US" sz="1200" b="0" dirty="0" smtClean="0">
              <a:solidFill>
                <a:schemeClr val="tx1"/>
              </a:solidFill>
            </a:endParaRPr>
          </a:p>
        </p:txBody>
      </p:sp>
      <p:sp>
        <p:nvSpPr>
          <p:cNvPr id="440323"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4300" indent="-114300" eaLnBrk="1" hangingPunct="1"/>
            <a:r>
              <a:rPr lang="en-US" dirty="0">
                <a:latin typeface="Times New Roman" charset="0"/>
              </a:rPr>
              <a:t>• Food that has become unsafe must be thrown out unless it can be safely reconditioned. All food—especially ready-to-eat food—must be thrown out in the situations highlighted in the slide.</a:t>
            </a:r>
          </a:p>
          <a:p>
            <a:pPr marL="114300" indent="-114300" eaLnBrk="1" hangingPunct="1"/>
            <a:r>
              <a:rPr lang="en-US" dirty="0">
                <a:latin typeface="Times New Roman" charset="0"/>
              </a:rPr>
              <a:t>• Sometimes food can be restored to a safe condition. This is called reconditioning. For example, a hot food that has not been held at the correct temperature may be reheated if it has not been in the temperature danger zone </a:t>
            </a:r>
            <a:r>
              <a:rPr lang="en-US" dirty="0" smtClean="0">
                <a:latin typeface="Times New Roman" charset="0"/>
              </a:rPr>
              <a:t>for more than two hours.</a:t>
            </a:r>
            <a:endParaRPr lang="en-US" dirty="0">
              <a:latin typeface="Times New Roman"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33FFD45-BEE4-CC4C-B45C-37C6393DD022}" type="slidenum">
              <a:rPr lang="en-US" sz="1200" b="0" smtClean="0">
                <a:solidFill>
                  <a:schemeClr val="tx1"/>
                </a:solidFill>
              </a:rPr>
              <a:pPr eaLnBrk="1" hangingPunct="1">
                <a:defRPr/>
              </a:pPr>
              <a:t>79</a:t>
            </a:fld>
            <a:endParaRPr lang="en-US" sz="1200" b="0" dirty="0" smtClean="0">
              <a:solidFill>
                <a:schemeClr val="tx1"/>
              </a:solidFill>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Certain chemicals may be used to wash fruits and vegetables. Also, produce can be treated by washing it in water containing ozone. This treatment helps control pathogens. Check your local regulatory requirements.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08530FE-248B-2340-AB27-30103903C81D}"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311299"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p:txBody>
          <a:bodyPr/>
          <a:lstStyle/>
          <a:p>
            <a:pPr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The list of TCS food includes the following:</a:t>
            </a:r>
          </a:p>
          <a:p>
            <a:pPr marL="628650" lvl="1" indent="-171450" eaLnBrk="1" hangingPunct="1">
              <a:buFont typeface="Arial" pitchFamily="34" charset="0"/>
              <a:buChar char="•"/>
              <a:defRPr/>
            </a:pPr>
            <a:r>
              <a:rPr lang="en-US" dirty="0" smtClean="0">
                <a:ea typeface="+mn-ea"/>
              </a:rPr>
              <a:t>Baked potatoes</a:t>
            </a:r>
          </a:p>
          <a:p>
            <a:pPr marL="628650" lvl="1" indent="-171450" eaLnBrk="1" hangingPunct="1">
              <a:buFont typeface="Arial" pitchFamily="34" charset="0"/>
              <a:buChar char="•"/>
              <a:defRPr/>
            </a:pPr>
            <a:r>
              <a:rPr lang="en-US" dirty="0" smtClean="0">
                <a:ea typeface="+mn-ea"/>
              </a:rPr>
              <a:t>Heat-treated plant food, such as cooked rice, beans, and vegetables</a:t>
            </a:r>
          </a:p>
          <a:p>
            <a:pPr marL="628650" lvl="1" indent="-171450" eaLnBrk="1" hangingPunct="1">
              <a:buFont typeface="Arial" pitchFamily="34" charset="0"/>
              <a:buChar char="•"/>
              <a:defRPr/>
            </a:pPr>
            <a:r>
              <a:rPr lang="en-US" dirty="0" smtClean="0">
                <a:ea typeface="+mn-ea"/>
              </a:rPr>
              <a:t>Tofu or other soy protein; synthetic ingredients, such as textured soy protein in meat alternatives</a:t>
            </a:r>
          </a:p>
          <a:p>
            <a:pPr marL="628650" lvl="1" indent="-171450" eaLnBrk="1" hangingPunct="1">
              <a:buFont typeface="Arial" pitchFamily="34" charset="0"/>
              <a:buChar char="•"/>
              <a:defRPr/>
            </a:pPr>
            <a:r>
              <a:rPr lang="en-US" dirty="0" smtClean="0">
                <a:ea typeface="+mn-ea"/>
              </a:rPr>
              <a:t>Sprouts and sprout seeds</a:t>
            </a:r>
          </a:p>
          <a:p>
            <a:pPr marL="628650" lvl="1" indent="-171450" eaLnBrk="1" hangingPunct="1">
              <a:buFont typeface="Arial" pitchFamily="34" charset="0"/>
              <a:buChar char="•"/>
              <a:defRPr/>
            </a:pPr>
            <a:r>
              <a:rPr lang="en-US" dirty="0" smtClean="0">
                <a:ea typeface="+mn-ea"/>
              </a:rPr>
              <a:t>Sliced melons; cut tomatoes; cut leafy greens</a:t>
            </a:r>
          </a:p>
          <a:p>
            <a:pPr marL="628650" lvl="1" indent="-171450" eaLnBrk="1" hangingPunct="1">
              <a:buFont typeface="Arial" pitchFamily="34" charset="0"/>
              <a:buChar char="•"/>
              <a:defRPr/>
            </a:pPr>
            <a:r>
              <a:rPr lang="en-US" dirty="0" smtClean="0">
                <a:ea typeface="+mn-ea"/>
              </a:rPr>
              <a:t>Untreated garlic-and-oil mixtures</a:t>
            </a:r>
          </a:p>
          <a:p>
            <a:pPr marL="0" indent="0" eaLnBrk="1" hangingPunct="1">
              <a:buFont typeface="Arial" pitchFamily="34" charset="0"/>
              <a:buNone/>
              <a:defRPr/>
            </a:pPr>
            <a:endParaRPr lang="en-US" dirty="0" smtClean="0">
              <a:ea typeface="+mn-ea"/>
              <a:cs typeface="+mn-cs"/>
            </a:endParaRP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AAC7CE8-F61C-A049-A185-7AC9FC9BDE6A}" type="slidenum">
              <a:rPr lang="en-US" sz="1200" b="0" smtClean="0">
                <a:solidFill>
                  <a:schemeClr val="tx1"/>
                </a:solidFill>
              </a:rPr>
              <a:pPr eaLnBrk="1" hangingPunct="1">
                <a:defRPr/>
              </a:pPr>
              <a:t>80</a:t>
            </a:fld>
            <a:endParaRPr lang="en-US" sz="1200" b="0" dirty="0" smtClean="0">
              <a:solidFill>
                <a:schemeClr val="tx1"/>
              </a:solidFill>
            </a:endParaRPr>
          </a:p>
        </p:txBody>
      </p:sp>
      <p:sp>
        <p:nvSpPr>
          <p:cNvPr id="448515" name="Rectangle 2"/>
          <p:cNvSpPr>
            <a:spLocks noGrp="1" noRot="1" noChangeAspect="1" noChangeArrowheads="1" noTextEdit="1"/>
          </p:cNvSpPr>
          <p:nvPr>
            <p:ph type="sldImg"/>
          </p:nvPr>
        </p:nvSpPr>
        <p:spPr>
          <a:xfrm>
            <a:off x="1182688" y="696913"/>
            <a:ext cx="4648200" cy="3486150"/>
          </a:xfrm>
          <a:ln/>
        </p:spPr>
      </p:sp>
      <p:sp>
        <p:nvSpPr>
          <p:cNvPr id="448516"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Make ice from water that is safe to drink.</a:t>
            </a:r>
          </a:p>
          <a:p>
            <a:pPr marL="114300" indent="-114300" eaLnBrk="1" hangingPunct="1">
              <a:buFontTx/>
              <a:buChar char="•"/>
              <a:defRPr/>
            </a:pPr>
            <a:r>
              <a:rPr lang="en-US" dirty="0">
                <a:latin typeface="Times New Roman" charset="0"/>
                <a:cs typeface="+mn-cs"/>
              </a:rPr>
              <a:t>Never use ice as an ingredient if it was used to keep food cold. For example, if ice is used to cool food on a salad bar, it cannot then be used in drinks.</a:t>
            </a:r>
          </a:p>
          <a:p>
            <a:pPr marL="114300" indent="-114300" eaLnBrk="1" hangingPunct="1">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78D9A4D-90B6-9E4C-8C73-4A7835310716}" type="slidenum">
              <a:rPr lang="en-US" sz="1200" b="0" smtClean="0">
                <a:solidFill>
                  <a:schemeClr val="tx1"/>
                </a:solidFill>
              </a:rPr>
              <a:pPr eaLnBrk="1" hangingPunct="1">
                <a:defRPr/>
              </a:pPr>
              <a:t>81</a:t>
            </a:fld>
            <a:endParaRPr lang="en-US" sz="1200" b="0" dirty="0" smtClean="0">
              <a:solidFill>
                <a:schemeClr val="tx1"/>
              </a:solidFill>
            </a:endParaRPr>
          </a:p>
        </p:txBody>
      </p:sp>
      <p:sp>
        <p:nvSpPr>
          <p:cNvPr id="449539" name="Rectangle 2"/>
          <p:cNvSpPr>
            <a:spLocks noGrp="1" noRot="1" noChangeAspect="1" noChangeArrowheads="1" noTextEdit="1"/>
          </p:cNvSpPr>
          <p:nvPr>
            <p:ph type="sldImg"/>
          </p:nvPr>
        </p:nvSpPr>
        <p:spPr>
          <a:xfrm>
            <a:off x="1182688" y="696913"/>
            <a:ext cx="4648200" cy="3486150"/>
          </a:xfrm>
          <a:ln/>
        </p:spPr>
      </p:sp>
      <p:sp>
        <p:nvSpPr>
          <p:cNvPr id="5" name="Rectangle 3"/>
          <p:cNvSpPr>
            <a:spLocks noGrp="1" noChangeArrowheads="1"/>
          </p:cNvSpPr>
          <p:nvPr>
            <p:ph type="body" idx="3"/>
          </p:nvPr>
        </p:nvSpPr>
        <p:spPr>
          <a:xfrm>
            <a:off x="876300" y="44973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6530C00-B2D0-084C-8E54-1C15D8A2C979}" type="slidenum">
              <a:rPr lang="en-US" sz="1200" b="0" smtClean="0">
                <a:solidFill>
                  <a:schemeClr val="tx1"/>
                </a:solidFill>
              </a:rPr>
              <a:pPr eaLnBrk="1" hangingPunct="1">
                <a:defRPr/>
              </a:pPr>
              <a:t>82</a:t>
            </a:fld>
            <a:endParaRPr lang="en-US" sz="1200" b="0" dirty="0" smtClean="0">
              <a:solidFill>
                <a:schemeClr val="tx1"/>
              </a:solidFill>
            </a:endParaRPr>
          </a:p>
        </p:txBody>
      </p:sp>
      <p:sp>
        <p:nvSpPr>
          <p:cNvPr id="450563" name="Rectangle 2"/>
          <p:cNvSpPr>
            <a:spLocks noGrp="1" noRot="1" noChangeAspect="1" noChangeArrowheads="1" noTextEdit="1"/>
          </p:cNvSpPr>
          <p:nvPr>
            <p:ph type="sldImg"/>
          </p:nvPr>
        </p:nvSpPr>
        <p:spPr>
          <a:xfrm>
            <a:off x="1181100" y="698500"/>
            <a:ext cx="4648200" cy="3486150"/>
          </a:xfrm>
          <a:ln/>
        </p:spPr>
      </p:sp>
      <p:sp>
        <p:nvSpPr>
          <p:cNvPr id="450564"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You will need a variance when prepping food in certain ways. A variance is a document issued by your regulatory authority that allows a regulatory requirement to be waived or changed.</a:t>
            </a:r>
          </a:p>
          <a:p>
            <a:pPr marL="114300" indent="-114300" eaLnBrk="1" hangingPunct="1">
              <a:buFontTx/>
              <a:buChar char="•"/>
              <a:defRPr/>
            </a:pPr>
            <a:r>
              <a:rPr lang="en-US" dirty="0">
                <a:latin typeface="Times New Roman" charset="0"/>
                <a:cs typeface="+mn-cs"/>
              </a:rPr>
              <a:t>When applying for a variance, your regulatory authority may require you to submit a HACCP plan. The plan must account for any food safety risks related to the way you plan to prep the food item.</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6112E6D-8DBB-1349-ADBA-CB336BDC2465}" type="slidenum">
              <a:rPr lang="en-US" sz="1200" b="0" smtClean="0">
                <a:solidFill>
                  <a:schemeClr val="tx1"/>
                </a:solidFill>
              </a:rPr>
              <a:pPr eaLnBrk="1" hangingPunct="1">
                <a:defRPr/>
              </a:pPr>
              <a:t>83</a:t>
            </a:fld>
            <a:endParaRPr lang="en-US" sz="1200" b="0" dirty="0" smtClean="0">
              <a:solidFill>
                <a:schemeClr val="tx1"/>
              </a:solidFill>
            </a:endParaRPr>
          </a:p>
        </p:txBody>
      </p:sp>
      <p:sp>
        <p:nvSpPr>
          <p:cNvPr id="451587" name="Rectangle 2"/>
          <p:cNvSpPr>
            <a:spLocks noGrp="1" noRot="1" noChangeAspect="1" noChangeArrowheads="1" noTextEdit="1"/>
          </p:cNvSpPr>
          <p:nvPr>
            <p:ph type="sldImg"/>
          </p:nvPr>
        </p:nvSpPr>
        <p:spPr>
          <a:xfrm>
            <a:off x="1181100" y="698500"/>
            <a:ext cx="4648200" cy="3486150"/>
          </a:xfrm>
          <a:ln/>
        </p:spPr>
      </p:sp>
      <p:sp>
        <p:nvSpPr>
          <p:cNvPr id="451588"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i="1" dirty="0">
                <a:latin typeface="Times New Roman" charset="0"/>
                <a:cs typeface="+mn-cs"/>
              </a:rPr>
              <a:t>Clostridium botulinum</a:t>
            </a:r>
            <a:r>
              <a:rPr lang="en-US" b="1" dirty="0">
                <a:latin typeface="Times New Roman" charset="0"/>
                <a:cs typeface="+mn-cs"/>
              </a:rPr>
              <a:t> </a:t>
            </a:r>
            <a:r>
              <a:rPr lang="en-US" dirty="0">
                <a:latin typeface="Times New Roman" charset="0"/>
                <a:cs typeface="+mn-cs"/>
              </a:rPr>
              <a:t>and </a:t>
            </a:r>
            <a:r>
              <a:rPr lang="en-US" i="1" dirty="0">
                <a:latin typeface="Times New Roman" charset="0"/>
                <a:cs typeface="+mn-cs"/>
              </a:rPr>
              <a:t>Listeria monocytogenes</a:t>
            </a:r>
            <a:r>
              <a:rPr lang="en-US" dirty="0">
                <a:latin typeface="Times New Roman" charset="0"/>
                <a:cs typeface="+mn-cs"/>
              </a:rPr>
              <a:t> are risks to food packaged using a </a:t>
            </a:r>
            <a:r>
              <a:rPr lang="en-US" dirty="0" smtClean="0">
                <a:latin typeface="Times New Roman" charset="0"/>
                <a:cs typeface="+mn-cs"/>
              </a:rPr>
              <a:t>reduced-oxygen </a:t>
            </a:r>
            <a:r>
              <a:rPr lang="en-US" dirty="0">
                <a:latin typeface="Times New Roman" charset="0"/>
                <a:cs typeface="+mn-cs"/>
              </a:rPr>
              <a:t>packaging method. This includes MAP, vacuum-packed and </a:t>
            </a:r>
            <a:r>
              <a:rPr lang="en-US" i="1" dirty="0">
                <a:latin typeface="Times New Roman" charset="0"/>
                <a:cs typeface="+mn-cs"/>
              </a:rPr>
              <a:t>sous vide </a:t>
            </a:r>
            <a:r>
              <a:rPr lang="en-US" dirty="0">
                <a:latin typeface="Times New Roman" charset="0"/>
                <a:cs typeface="+mn-cs"/>
              </a:rPr>
              <a:t>foods. </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52DFF4E-1967-BE44-8F48-B981329F9344}" type="slidenum">
              <a:rPr lang="en-US" sz="1200" b="0" smtClean="0">
                <a:solidFill>
                  <a:schemeClr val="tx1"/>
                </a:solidFill>
              </a:rPr>
              <a:pPr eaLnBrk="1" hangingPunct="1">
                <a:defRPr/>
              </a:pPr>
              <a:t>84</a:t>
            </a:fld>
            <a:endParaRPr lang="en-US" sz="1200" b="0" dirty="0" smtClean="0">
              <a:solidFill>
                <a:schemeClr val="tx1"/>
              </a:solidFill>
            </a:endParaRPr>
          </a:p>
        </p:txBody>
      </p:sp>
      <p:sp>
        <p:nvSpPr>
          <p:cNvPr id="454659"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76300" y="44973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D56FD76-1013-024E-B823-7A1F96CDDAA7}" type="slidenum">
              <a:rPr lang="en-US" sz="1200" b="0" smtClean="0">
                <a:solidFill>
                  <a:schemeClr val="tx1"/>
                </a:solidFill>
              </a:rPr>
              <a:pPr eaLnBrk="1" hangingPunct="1">
                <a:defRPr/>
              </a:pPr>
              <a:t>85</a:t>
            </a:fld>
            <a:endParaRPr lang="en-US" sz="1200" b="0" dirty="0" smtClean="0">
              <a:solidFill>
                <a:schemeClr val="tx1"/>
              </a:solidFill>
            </a:endParaRPr>
          </a:p>
        </p:txBody>
      </p:sp>
      <p:sp>
        <p:nvSpPr>
          <p:cNvPr id="455683"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76300" y="44973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7CFF95A-41E1-F640-9D33-23F3D9B3E680}" type="slidenum">
              <a:rPr lang="en-US" sz="1200" b="0" smtClean="0">
                <a:solidFill>
                  <a:schemeClr val="tx1"/>
                </a:solidFill>
              </a:rPr>
              <a:pPr eaLnBrk="1" hangingPunct="1">
                <a:defRPr/>
              </a:pPr>
              <a:t>86</a:t>
            </a:fld>
            <a:endParaRPr lang="en-US" sz="1200" b="0" dirty="0" smtClean="0">
              <a:solidFill>
                <a:schemeClr val="tx1"/>
              </a:solidFill>
            </a:endParaRPr>
          </a:p>
        </p:txBody>
      </p:sp>
      <p:sp>
        <p:nvSpPr>
          <p:cNvPr id="456707"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76300" y="44973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DEE6AB4-A8D8-014B-8DE3-84DA45A09475}" type="slidenum">
              <a:rPr lang="en-US" sz="1200" b="0" smtClean="0">
                <a:solidFill>
                  <a:schemeClr val="tx1"/>
                </a:solidFill>
              </a:rPr>
              <a:pPr eaLnBrk="1" hangingPunct="1">
                <a:defRPr/>
              </a:pPr>
              <a:t>87</a:t>
            </a:fld>
            <a:endParaRPr lang="en-US" sz="1200" b="0" dirty="0" smtClean="0">
              <a:solidFill>
                <a:schemeClr val="tx1"/>
              </a:solidFill>
            </a:endParaRPr>
          </a:p>
        </p:txBody>
      </p:sp>
      <p:sp>
        <p:nvSpPr>
          <p:cNvPr id="457731"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76300" y="46116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r>
              <a:rPr lang="en-US" b="1" dirty="0" smtClean="0">
                <a:latin typeface="Times New Roman" charset="0"/>
                <a:cs typeface="+mn-cs"/>
              </a:rPr>
              <a:t>Instructor Notes</a:t>
            </a:r>
          </a:p>
          <a:p>
            <a:pPr eaLnBrk="1" hangingPunct="1">
              <a:buFont typeface="Arial" charset="0"/>
              <a:buChar char="•"/>
            </a:pPr>
            <a:r>
              <a:rPr lang="en-US" dirty="0"/>
              <a:t>Roasts may be cooked to these alternate cooking times and temperatures depending on the type of roast and oven used:</a:t>
            </a:r>
          </a:p>
          <a:p>
            <a:pPr lvl="1" eaLnBrk="1" hangingPunct="1"/>
            <a:r>
              <a:rPr lang="en-US" dirty="0"/>
              <a:t>130°F (54°C) 112 minutes</a:t>
            </a:r>
          </a:p>
          <a:p>
            <a:pPr lvl="1" eaLnBrk="1" hangingPunct="1"/>
            <a:r>
              <a:rPr lang="en-US" dirty="0"/>
              <a:t>131°F (55°C) 89 minutes</a:t>
            </a:r>
          </a:p>
          <a:p>
            <a:pPr lvl="1" eaLnBrk="1" hangingPunct="1"/>
            <a:r>
              <a:rPr lang="en-US" dirty="0"/>
              <a:t>133°F (56°C) 56 minutes</a:t>
            </a:r>
          </a:p>
          <a:p>
            <a:pPr lvl="1" eaLnBrk="1" hangingPunct="1"/>
            <a:r>
              <a:rPr lang="en-US" dirty="0"/>
              <a:t>135°F (57°C) 36 minutes</a:t>
            </a:r>
          </a:p>
          <a:p>
            <a:pPr lvl="1" eaLnBrk="1" hangingPunct="1"/>
            <a:r>
              <a:rPr lang="en-US" dirty="0"/>
              <a:t>136°F (58°C) 28 minutes</a:t>
            </a:r>
          </a:p>
          <a:p>
            <a:pPr lvl="1" eaLnBrk="1" hangingPunct="1"/>
            <a:r>
              <a:rPr lang="en-US" dirty="0"/>
              <a:t>138°F (59°C) 18 minutes</a:t>
            </a:r>
          </a:p>
          <a:p>
            <a:pPr lvl="1" eaLnBrk="1" hangingPunct="1"/>
            <a:r>
              <a:rPr lang="en-US" dirty="0"/>
              <a:t>140°F (60°C) 12 minutes</a:t>
            </a:r>
          </a:p>
          <a:p>
            <a:pPr lvl="1" eaLnBrk="1" hangingPunct="1"/>
            <a:r>
              <a:rPr lang="en-US" dirty="0"/>
              <a:t>142°F (61°C) 8 minutes</a:t>
            </a:r>
          </a:p>
          <a:p>
            <a:pPr lvl="1" eaLnBrk="1" hangingPunct="1"/>
            <a:r>
              <a:rPr lang="en-US" dirty="0"/>
              <a:t>144°F (62°C) 5 minutes</a:t>
            </a:r>
          </a:p>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675143B-D318-1B40-9172-5E1643269BF3}" type="slidenum">
              <a:rPr lang="en-US" sz="1200" b="0" smtClean="0">
                <a:solidFill>
                  <a:schemeClr val="tx1"/>
                </a:solidFill>
              </a:rPr>
              <a:pPr eaLnBrk="1" hangingPunct="1">
                <a:defRPr/>
              </a:pPr>
              <a:t>88</a:t>
            </a:fld>
            <a:endParaRPr lang="en-US" sz="1200" b="0" dirty="0" smtClean="0">
              <a:solidFill>
                <a:schemeClr val="tx1"/>
              </a:solidFill>
            </a:endParaRPr>
          </a:p>
        </p:txBody>
      </p:sp>
      <p:sp>
        <p:nvSpPr>
          <p:cNvPr id="458755"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76300" y="44973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B7FB5B2-C0AE-B346-B8F7-D61A073B8494}" type="slidenum">
              <a:rPr lang="en-US" sz="1200" b="0" smtClean="0">
                <a:solidFill>
                  <a:schemeClr val="tx1"/>
                </a:solidFill>
              </a:rPr>
              <a:pPr eaLnBrk="1" hangingPunct="1">
                <a:defRPr/>
              </a:pPr>
              <a:t>89</a:t>
            </a:fld>
            <a:endParaRPr lang="en-US" sz="1200" b="0" dirty="0" smtClean="0">
              <a:solidFill>
                <a:schemeClr val="tx1"/>
              </a:solidFill>
            </a:endParaRPr>
          </a:p>
        </p:txBody>
      </p:sp>
      <p:sp>
        <p:nvSpPr>
          <p:cNvPr id="461827" name="Rectangle 2"/>
          <p:cNvSpPr>
            <a:spLocks noGrp="1" noRot="1" noChangeAspect="1" noChangeArrowheads="1" noTextEdit="1"/>
          </p:cNvSpPr>
          <p:nvPr>
            <p:ph type="sldImg"/>
          </p:nvPr>
        </p:nvSpPr>
        <p:spPr>
          <a:xfrm>
            <a:off x="1182688" y="696913"/>
            <a:ext cx="4648200" cy="3486150"/>
          </a:xfrm>
          <a:ln/>
        </p:spPr>
      </p:sp>
      <p:sp>
        <p:nvSpPr>
          <p:cNvPr id="462852" name="Rectangle 3"/>
          <p:cNvSpPr>
            <a:spLocks noGrp="1" noChangeArrowheads="1"/>
          </p:cNvSpPr>
          <p:nvPr>
            <p:ph type="body" idx="1"/>
          </p:nvPr>
        </p:nvSpPr>
        <p:spPr>
          <a:xfrm>
            <a:off x="869950" y="4465638"/>
            <a:ext cx="5607050" cy="4183062"/>
          </a:xfrm>
        </p:spPr>
        <p:txBody>
          <a:bodyPr lIns="93571" tIns="46785" rIns="93571" bIns="46785"/>
          <a:lstStyle/>
          <a:p>
            <a:pPr marL="114300" indent="-114300" eaLnBrk="1" hangingPunct="1">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Some operations partially cook food during prep and then finish cooking it just before service. You must follow the steps in the slide if you plan to partially cook meat, seafood, poultry, or eggs; or dishes containing these items.</a:t>
            </a:r>
          </a:p>
          <a:p>
            <a:pPr marL="114300" indent="-114300" eaLnBrk="1" hangingPunct="1">
              <a:buFontTx/>
              <a:buChar char="•"/>
              <a:defRPr/>
            </a:pPr>
            <a:r>
              <a:rPr lang="en-US" dirty="0" smtClean="0">
                <a:ea typeface="+mn-ea"/>
                <a:cs typeface="+mn-cs"/>
              </a:rPr>
              <a:t>Your local regulatory authority may require you to have written procedures that explain how the food cooked by this process will be prepped and stored. These procedures must be approved by the regulatory authority and describe the following:</a:t>
            </a:r>
          </a:p>
          <a:p>
            <a:pPr marL="342900" lvl="1" indent="-114300" eaLnBrk="1" hangingPunct="1">
              <a:buFontTx/>
              <a:buChar char="•"/>
              <a:defRPr/>
            </a:pPr>
            <a:r>
              <a:rPr lang="en-US" dirty="0" smtClean="0">
                <a:ea typeface="+mn-ea"/>
              </a:rPr>
              <a:t>How the requirements will be monitored and documented</a:t>
            </a:r>
          </a:p>
          <a:p>
            <a:pPr marL="342900" lvl="1" indent="-114300" eaLnBrk="1" hangingPunct="1">
              <a:buFontTx/>
              <a:buChar char="•"/>
              <a:defRPr/>
            </a:pPr>
            <a:r>
              <a:rPr lang="en-US" dirty="0" smtClean="0">
                <a:ea typeface="+mn-ea"/>
              </a:rPr>
              <a:t>Which corrective actions will be taken if requirements are not met</a:t>
            </a:r>
          </a:p>
          <a:p>
            <a:pPr marL="342900" lvl="1" indent="-114300" eaLnBrk="1" hangingPunct="1">
              <a:buFontTx/>
              <a:buChar char="•"/>
              <a:defRPr/>
            </a:pPr>
            <a:r>
              <a:rPr lang="en-US" dirty="0" smtClean="0">
                <a:ea typeface="+mn-ea"/>
              </a:rPr>
              <a:t>How these food items will be marked after initial cooking to indicate that they need further cooking</a:t>
            </a:r>
          </a:p>
          <a:p>
            <a:pPr marL="342900" lvl="1" indent="-114300" eaLnBrk="1" hangingPunct="1">
              <a:buFontTx/>
              <a:buChar char="•"/>
              <a:defRPr/>
            </a:pPr>
            <a:r>
              <a:rPr lang="en-US" dirty="0" smtClean="0">
                <a:ea typeface="+mn-ea"/>
              </a:rPr>
              <a:t>How these food items will be separated from ready-to-eat food during storage, once initial cooking is complete</a:t>
            </a:r>
          </a:p>
          <a:p>
            <a:pPr marL="228600" lvl="1" indent="0" eaLnBrk="1" hangingPunct="1">
              <a:defRPr/>
            </a:pPr>
            <a:endParaRPr lang="en-US" dirty="0" smtClean="0">
              <a:ea typeface="+mn-ea"/>
            </a:endParaRPr>
          </a:p>
          <a:p>
            <a:pPr marL="114300" indent="-114300" eaLnBrk="1" hangingPunct="1">
              <a:defRPr/>
            </a:pPr>
            <a:endParaRPr lang="en-US" dirty="0" smtClean="0">
              <a:ea typeface="+mn-ea"/>
              <a:cs typeface="+mn-cs"/>
            </a:endParaRPr>
          </a:p>
          <a:p>
            <a:pPr marL="114300" indent="-114300" eaLnBrk="1" hangingPunct="1">
              <a:lnSpc>
                <a:spcPct val="80000"/>
              </a:lnSpc>
              <a:spcBef>
                <a:spcPct val="50000"/>
              </a:spcBef>
              <a:defRPr/>
            </a:pPr>
            <a:endParaRPr lang="en-US" dirty="0" smtClean="0">
              <a:ea typeface="+mn-ea"/>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66050C8-A639-2E4F-BDDD-34D176703EE4}"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312323" name="Rectangle 2"/>
          <p:cNvSpPr>
            <a:spLocks noGrp="1" noRot="1" noChangeAspect="1" noChangeArrowheads="1" noTextEdit="1"/>
          </p:cNvSpPr>
          <p:nvPr>
            <p:ph type="sldImg"/>
          </p:nvPr>
        </p:nvSpPr>
        <p:spPr>
          <a:xfrm>
            <a:off x="1181100" y="698500"/>
            <a:ext cx="4648200" cy="3486150"/>
          </a:xfrm>
          <a:ln/>
        </p:spPr>
      </p:sp>
      <p:sp>
        <p:nvSpPr>
          <p:cNvPr id="312324" name="Rectangle 3"/>
          <p:cNvSpPr>
            <a:spLocks noGrp="1" noChangeArrowheads="1"/>
          </p:cNvSpPr>
          <p:nvPr>
            <p:ph type="body" idx="1"/>
          </p:nvPr>
        </p:nvSpPr>
        <p:spPr>
          <a:xfrm>
            <a:off x="876300" y="4470400"/>
            <a:ext cx="5143500" cy="4292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dirty="0">
                <a:latin typeface="Times New Roman" charset="0"/>
                <a:cs typeface="Times New Roman" charset="0"/>
              </a:rPr>
              <a:t>Instructor </a:t>
            </a:r>
            <a:r>
              <a:rPr lang="en-US" b="1" dirty="0" smtClean="0">
                <a:latin typeface="Times New Roman" charset="0"/>
                <a:cs typeface="Times New Roman" charset="0"/>
              </a:rPr>
              <a:t>Notes</a:t>
            </a:r>
            <a:endParaRPr lang="en-US" b="1" dirty="0">
              <a:latin typeface="Times New Roman" charset="0"/>
              <a:cs typeface="Times New Roman" charset="0"/>
            </a:endParaRPr>
          </a:p>
          <a:p>
            <a:pPr marL="114300" indent="-114300" eaLnBrk="1" hangingPunct="1">
              <a:spcBef>
                <a:spcPct val="50000"/>
              </a:spcBef>
              <a:buSzPct val="80000"/>
              <a:buFontTx/>
              <a:buChar char="•"/>
              <a:defRPr/>
            </a:pPr>
            <a:r>
              <a:rPr lang="en-US" dirty="0">
                <a:latin typeface="Times New Roman" charset="0"/>
                <a:cs typeface="Times New Roman" charset="0"/>
              </a:rPr>
              <a:t>Like TCS food, ready-to-eat food also needs careful handling to prevent contamination. </a:t>
            </a:r>
          </a:p>
          <a:p>
            <a:pPr marL="114300" indent="-114300" eaLnBrk="1" hangingPunct="1">
              <a:spcBef>
                <a:spcPct val="50000"/>
              </a:spcBef>
              <a:buSzPct val="80000"/>
              <a:defRPr/>
            </a:pPr>
            <a:endParaRPr lang="en-US" dirty="0">
              <a:latin typeface="Times New Roman" charset="0"/>
              <a:cs typeface="Times New Roman"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DFE07C8-F4E6-D441-9DFF-901CC3B5A9C9}" type="slidenum">
              <a:rPr lang="en-US" sz="1200" b="0" smtClean="0">
                <a:solidFill>
                  <a:schemeClr val="tx1"/>
                </a:solidFill>
              </a:rPr>
              <a:pPr eaLnBrk="1" hangingPunct="1">
                <a:defRPr/>
              </a:pPr>
              <a:t>90</a:t>
            </a:fld>
            <a:endParaRPr lang="en-US" sz="1200" b="0" dirty="0" smtClean="0">
              <a:solidFill>
                <a:schemeClr val="tx1"/>
              </a:solidFill>
            </a:endParaRPr>
          </a:p>
        </p:txBody>
      </p:sp>
      <p:sp>
        <p:nvSpPr>
          <p:cNvPr id="462851" name="Rectangle 2"/>
          <p:cNvSpPr>
            <a:spLocks noGrp="1" noRot="1" noChangeAspect="1" noChangeArrowheads="1" noTextEdit="1"/>
          </p:cNvSpPr>
          <p:nvPr>
            <p:ph type="sldImg"/>
          </p:nvPr>
        </p:nvSpPr>
        <p:spPr>
          <a:xfrm>
            <a:off x="1181100" y="698500"/>
            <a:ext cx="4648200" cy="3486150"/>
          </a:xfrm>
          <a:ln/>
        </p:spPr>
      </p:sp>
      <p:sp>
        <p:nvSpPr>
          <p:cNvPr id="46285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 typeface="Arial" charset="0"/>
              <a:buChar char="•"/>
            </a:pPr>
            <a:r>
              <a:rPr lang="en-US" dirty="0"/>
              <a:t>If your menu includes TCS items that are raw or undercooked, you must note it on the menu next to these items. This can be done by placing an asterisk next to the item that points customers to a footnote at the bottom of the menu. The footnote must include a statement that indicates the item is raw or undercooked, or contains raw or undercooked ingredients. </a:t>
            </a:r>
          </a:p>
          <a:p>
            <a:pPr eaLnBrk="1" hangingPunct="1">
              <a:buFont typeface="Arial" charset="0"/>
              <a:buChar char="•"/>
            </a:pPr>
            <a:r>
              <a:rPr lang="en-US" dirty="0"/>
              <a:t>You must advise customers who order food that is raw or undercooked of the increased risk of foodborne illness. You can do this by posting a notice in your menu. You can also provide this information using brochures, table tents, signs, or other written methods.</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A2C7B2F-D063-A245-90B9-ABFD69F0141F}" type="slidenum">
              <a:rPr lang="en-US" sz="1200" b="0" smtClean="0">
                <a:solidFill>
                  <a:schemeClr val="tx1"/>
                </a:solidFill>
              </a:rPr>
              <a:pPr eaLnBrk="1" hangingPunct="1">
                <a:defRPr/>
              </a:pPr>
              <a:t>91</a:t>
            </a:fld>
            <a:endParaRPr lang="en-US" sz="1200" b="0" dirty="0" smtClean="0">
              <a:solidFill>
                <a:schemeClr val="tx1"/>
              </a:solidFill>
            </a:endParaRPr>
          </a:p>
        </p:txBody>
      </p:sp>
      <p:sp>
        <p:nvSpPr>
          <p:cNvPr id="463875" name="Rectangle 2"/>
          <p:cNvSpPr>
            <a:spLocks noGrp="1" noRot="1" noChangeAspect="1" noChangeArrowheads="1" noTextEdit="1"/>
          </p:cNvSpPr>
          <p:nvPr>
            <p:ph type="sldImg"/>
          </p:nvPr>
        </p:nvSpPr>
        <p:spPr>
          <a:xfrm>
            <a:off x="1181100" y="698500"/>
            <a:ext cx="4648200" cy="3486150"/>
          </a:xfrm>
          <a:ln/>
        </p:spPr>
      </p:sp>
      <p:sp>
        <p:nvSpPr>
          <p:cNvPr id="463876"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The Food and Drug Administration (FDA) advises against offering raw or undercooked meat, poultry, seafood, or eggs on a children</a:t>
            </a:r>
            <a:r>
              <a:rPr lang="ja-JP" altLang="en-US" dirty="0">
                <a:latin typeface="Times New Roman" charset="0"/>
                <a:cs typeface="+mn-cs"/>
              </a:rPr>
              <a:t>’</a:t>
            </a:r>
            <a:r>
              <a:rPr lang="en-US" dirty="0">
                <a:latin typeface="Times New Roman" charset="0"/>
                <a:cs typeface="+mn-cs"/>
              </a:rPr>
              <a:t>s menu. This is especially true for undercooked ground beef, which may be contaminated with enterohemorrhagic and shiga toxin-producing </a:t>
            </a:r>
            <a:r>
              <a:rPr lang="en-US" i="1" dirty="0">
                <a:latin typeface="Times New Roman" charset="0"/>
                <a:cs typeface="+mn-cs"/>
              </a:rPr>
              <a:t>E. coli </a:t>
            </a:r>
            <a:r>
              <a:rPr lang="en-US" dirty="0">
                <a:latin typeface="Times New Roman" charset="0"/>
                <a:cs typeface="+mn-cs"/>
              </a:rPr>
              <a:t>O157:H7.</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229CF22-F1E6-5D4A-B267-9B48C676AFBB}" type="slidenum">
              <a:rPr lang="en-US" sz="1200" b="0" smtClean="0">
                <a:solidFill>
                  <a:schemeClr val="tx1"/>
                </a:solidFill>
              </a:rPr>
              <a:pPr eaLnBrk="1" hangingPunct="1">
                <a:defRPr/>
              </a:pPr>
              <a:t>92</a:t>
            </a:fld>
            <a:endParaRPr lang="en-US" sz="1200" b="0" dirty="0" smtClean="0">
              <a:solidFill>
                <a:schemeClr val="tx1"/>
              </a:solidFill>
            </a:endParaRPr>
          </a:p>
        </p:txBody>
      </p:sp>
      <p:sp>
        <p:nvSpPr>
          <p:cNvPr id="464899" name="Rectangle 2"/>
          <p:cNvSpPr>
            <a:spLocks noGrp="1" noRot="1" noChangeAspect="1" noChangeArrowheads="1" noTextEdit="1"/>
          </p:cNvSpPr>
          <p:nvPr>
            <p:ph type="sldImg"/>
          </p:nvPr>
        </p:nvSpPr>
        <p:spPr>
          <a:xfrm>
            <a:off x="1181100" y="698500"/>
            <a:ext cx="4648200" cy="3486150"/>
          </a:xfrm>
          <a:ln/>
        </p:spPr>
      </p:sp>
      <p:sp>
        <p:nvSpPr>
          <p:cNvPr id="5" name="Rectangle 3"/>
          <p:cNvSpPr>
            <a:spLocks noGrp="1" noChangeArrowheads="1"/>
          </p:cNvSpPr>
          <p:nvPr>
            <p:ph type="body" idx="3"/>
          </p:nvPr>
        </p:nvSpPr>
        <p:spPr>
          <a:xfrm>
            <a:off x="876300" y="44973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D4EDC11-7930-0A4B-A993-8CE29E999479}" type="slidenum">
              <a:rPr lang="en-US" sz="1200" b="0" smtClean="0">
                <a:solidFill>
                  <a:schemeClr val="tx1"/>
                </a:solidFill>
              </a:rPr>
              <a:pPr eaLnBrk="1" hangingPunct="1">
                <a:defRPr/>
              </a:pPr>
              <a:t>93</a:t>
            </a:fld>
            <a:endParaRPr lang="en-US" sz="1200" b="0" dirty="0" smtClean="0">
              <a:solidFill>
                <a:schemeClr val="tx1"/>
              </a:solidFill>
            </a:endParaRPr>
          </a:p>
        </p:txBody>
      </p:sp>
      <p:sp>
        <p:nvSpPr>
          <p:cNvPr id="470019" name="Rectangle 2"/>
          <p:cNvSpPr>
            <a:spLocks noGrp="1" noRot="1" noChangeAspect="1" noChangeArrowheads="1" noTextEdit="1"/>
          </p:cNvSpPr>
          <p:nvPr>
            <p:ph type="sldImg"/>
          </p:nvPr>
        </p:nvSpPr>
        <p:spPr>
          <a:xfrm>
            <a:off x="1182688" y="696913"/>
            <a:ext cx="4648200" cy="3486150"/>
          </a:xfrm>
          <a:ln/>
        </p:spPr>
      </p:sp>
      <p:sp>
        <p:nvSpPr>
          <p:cNvPr id="5" name="Rectangle 3"/>
          <p:cNvSpPr>
            <a:spLocks noGrp="1" noChangeArrowheads="1"/>
          </p:cNvSpPr>
          <p:nvPr>
            <p:ph type="body" idx="3"/>
          </p:nvPr>
        </p:nvSpPr>
        <p:spPr>
          <a:xfrm>
            <a:off x="876300" y="4533900"/>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r>
              <a:rPr lang="en-US" b="1" dirty="0" smtClean="0">
                <a:latin typeface="Times New Roman" charset="0"/>
                <a:cs typeface="+mn-cs"/>
              </a:rPr>
              <a:t>Instructor Notes</a:t>
            </a:r>
          </a:p>
          <a:p>
            <a:pPr marL="171450" indent="-171450" eaLnBrk="1" hangingPunct="1">
              <a:buFont typeface="Arial" pitchFamily="34" charset="0"/>
              <a:buChar char="•"/>
              <a:defRPr/>
            </a:pPr>
            <a:r>
              <a:rPr lang="en-US" dirty="0"/>
              <a:t>Loosely cover food containers before storing them. Food can be left uncovered if stored in a way that prevents contaminants from getting into it. Storing uncovered containers above other food, especially raw seafood, meat, and poultry, will help prevent cross-contamination.</a:t>
            </a:r>
          </a:p>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EF0D089-7DE4-024F-8C23-DA2419917A07}" type="slidenum">
              <a:rPr lang="en-US" sz="1200" b="0" smtClean="0">
                <a:solidFill>
                  <a:schemeClr val="tx1"/>
                </a:solidFill>
              </a:rPr>
              <a:pPr eaLnBrk="1" hangingPunct="1">
                <a:defRPr/>
              </a:pPr>
              <a:t>94</a:t>
            </a:fld>
            <a:endParaRPr lang="en-US" sz="1200" b="0" dirty="0" smtClean="0">
              <a:solidFill>
                <a:schemeClr val="tx1"/>
              </a:solidFill>
            </a:endParaRPr>
          </a:p>
        </p:txBody>
      </p:sp>
      <p:sp>
        <p:nvSpPr>
          <p:cNvPr id="471043" name="Rectangle 2"/>
          <p:cNvSpPr>
            <a:spLocks noGrp="1" noRot="1" noChangeAspect="1" noChangeArrowheads="1" noTextEdit="1"/>
          </p:cNvSpPr>
          <p:nvPr>
            <p:ph type="sldImg"/>
          </p:nvPr>
        </p:nvSpPr>
        <p:spPr>
          <a:xfrm>
            <a:off x="1182688" y="696913"/>
            <a:ext cx="4648200" cy="3486150"/>
          </a:xfrm>
          <a:ln/>
        </p:spPr>
      </p:sp>
      <p:sp>
        <p:nvSpPr>
          <p:cNvPr id="471045" name="Notes Placeholder 2"/>
          <p:cNvSpPr>
            <a:spLocks noGrp="1"/>
          </p:cNvSpPr>
          <p:nvPr>
            <p:ph type="body" idx="1"/>
          </p:nvPr>
        </p:nvSpPr>
        <p:spPr>
          <a:xfrm>
            <a:off x="876300" y="4419600"/>
            <a:ext cx="5608638" cy="28575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dirty="0">
                <a:latin typeface="Times New Roman" charset="0"/>
                <a:cs typeface="+mn-cs"/>
              </a:rPr>
              <a:t>These guidelines apply to all heating methods, such as ovens or microwave ovens.</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47206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1F0B030-73D3-C842-97C1-9D63A8201BDA}" type="slidenum">
              <a:rPr lang="en-US" sz="1200" b="0" smtClean="0">
                <a:solidFill>
                  <a:schemeClr val="tx1"/>
                </a:solidFill>
              </a:rPr>
              <a:pPr eaLnBrk="1" hangingPunct="1">
                <a:defRPr/>
              </a:pPr>
              <a:t>95</a:t>
            </a:fld>
            <a:endParaRPr lang="en-US" sz="1200" b="0" dirty="0" smtClean="0">
              <a:solidFill>
                <a:schemeClr val="tx1"/>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5C47E6-2C72-EB48-A699-8362EC835295}" type="slidenum">
              <a:rPr lang="en-US" sz="1200" b="0" smtClean="0">
                <a:solidFill>
                  <a:schemeClr val="tx1"/>
                </a:solidFill>
              </a:rPr>
              <a:pPr eaLnBrk="1" hangingPunct="1">
                <a:defRPr/>
              </a:pPr>
              <a:t>96</a:t>
            </a:fld>
            <a:endParaRPr lang="en-US" sz="1200" b="0" dirty="0" smtClean="0">
              <a:solidFill>
                <a:schemeClr val="tx1"/>
              </a:solidFill>
            </a:endParaRPr>
          </a:p>
        </p:txBody>
      </p:sp>
      <p:sp>
        <p:nvSpPr>
          <p:cNvPr id="477187" name="Rectangle 2"/>
          <p:cNvSpPr>
            <a:spLocks noGrp="1" noRot="1" noChangeAspect="1" noChangeArrowheads="1" noTextEdit="1"/>
          </p:cNvSpPr>
          <p:nvPr>
            <p:ph type="sldImg"/>
          </p:nvPr>
        </p:nvSpPr>
        <p:spPr>
          <a:xfrm>
            <a:off x="1182688" y="696913"/>
            <a:ext cx="4648200" cy="3486150"/>
          </a:xfrm>
          <a:ln/>
        </p:spPr>
      </p:sp>
      <p:sp>
        <p:nvSpPr>
          <p:cNvPr id="47718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90000"/>
              </a:lnSpc>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lnSpc>
                <a:spcPct val="90000"/>
              </a:lnSpc>
              <a:buFontTx/>
              <a:buChar char="•"/>
              <a:defRPr/>
            </a:pPr>
            <a:r>
              <a:rPr lang="en-US" dirty="0">
                <a:latin typeface="Times New Roman" charset="0"/>
                <a:cs typeface="+mn-cs"/>
              </a:rPr>
              <a:t>If your operation displays or holds TCS food without temperature control, it must do so under certain conditions. The conditions for holding cold food are different from those for holding hot food. Before using time as a method of control, check with your local regulatory authority for specific requirements.</a:t>
            </a:r>
          </a:p>
          <a:p>
            <a:pPr eaLnBrk="1" hangingPunct="1">
              <a:lnSpc>
                <a:spcPct val="90000"/>
              </a:lnSpc>
              <a:buFontTx/>
              <a:buChar char="•"/>
              <a:defRPr/>
            </a:pPr>
            <a:r>
              <a:rPr lang="en-US" dirty="0">
                <a:latin typeface="Times New Roman" charset="0"/>
                <a:cs typeface="+mn-cs"/>
              </a:rPr>
              <a:t>For cold food, label the food with the time you removed it from refrigeration and the time you must throw it out. The discard time on the label must be six hours from the time you removed the food from refrigeration. </a:t>
            </a:r>
          </a:p>
          <a:p>
            <a:pPr eaLnBrk="1" hangingPunct="1">
              <a:lnSpc>
                <a:spcPct val="90000"/>
              </a:lnSpc>
              <a:buFontTx/>
              <a:buChar char="•"/>
              <a:defRPr/>
            </a:pPr>
            <a:r>
              <a:rPr lang="en-US" dirty="0">
                <a:latin typeface="Times New Roman" charset="0"/>
                <a:cs typeface="+mn-cs"/>
              </a:rPr>
              <a:t>For example, if you remove potato salad from refrigeration at 3:00 p.m. to serve at a picnic, the discard time on the label should be 9:00 p.m. This equals six hours from the time you removed it from refrigeration.</a:t>
            </a: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BA284D6-F101-3840-A2CE-74DC2CF43435}" type="slidenum">
              <a:rPr lang="en-US" sz="1200" b="0" smtClean="0">
                <a:solidFill>
                  <a:schemeClr val="tx1"/>
                </a:solidFill>
              </a:rPr>
              <a:pPr eaLnBrk="1" hangingPunct="1">
                <a:defRPr/>
              </a:pPr>
              <a:t>97</a:t>
            </a:fld>
            <a:endParaRPr lang="en-US" sz="1200" b="0" dirty="0" smtClean="0">
              <a:solidFill>
                <a:schemeClr val="tx1"/>
              </a:solidFill>
            </a:endParaRPr>
          </a:p>
        </p:txBody>
      </p:sp>
      <p:sp>
        <p:nvSpPr>
          <p:cNvPr id="478211" name="Rectangle 2"/>
          <p:cNvSpPr>
            <a:spLocks noGrp="1" noRot="1" noChangeAspect="1" noChangeArrowheads="1" noTextEdit="1"/>
          </p:cNvSpPr>
          <p:nvPr>
            <p:ph type="sldImg"/>
          </p:nvPr>
        </p:nvSpPr>
        <p:spPr>
          <a:xfrm>
            <a:off x="1182688" y="696913"/>
            <a:ext cx="4648200" cy="3486150"/>
          </a:xfrm>
          <a:ln/>
        </p:spPr>
      </p:sp>
      <p:sp>
        <p:nvSpPr>
          <p:cNvPr id="478212" name="Rectangle 3"/>
          <p:cNvSpPr>
            <a:spLocks noGrp="1" noChangeArrowheads="1"/>
          </p:cNvSpPr>
          <p:nvPr>
            <p:ph type="body" idx="1"/>
          </p:nvPr>
        </p:nvSpPr>
        <p:spPr>
          <a:xfrm>
            <a:off x="930275"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a:latin typeface="Times New Roman" charset="0"/>
                <a:cs typeface="+mn-cs"/>
              </a:rPr>
              <a:t>Before using time as a method of control, check with your local regulatory authority for specific requirements.</a:t>
            </a:r>
          </a:p>
          <a:p>
            <a:pPr eaLnBrk="1" hangingPunct="1">
              <a:buFontTx/>
              <a:buChar char="•"/>
              <a:defRPr/>
            </a:pPr>
            <a:r>
              <a:rPr lang="en-US" dirty="0">
                <a:latin typeface="Times New Roman" charset="0"/>
                <a:cs typeface="+mn-cs"/>
              </a:rPr>
              <a:t>For hot food, the discard time on the label must be four hours from the time you removed the food from temperature control.</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676AD62-818D-094C-9C09-264D73CD9B2E}" type="slidenum">
              <a:rPr lang="en-US" sz="1200" b="0" smtClean="0">
                <a:solidFill>
                  <a:schemeClr val="tx1"/>
                </a:solidFill>
              </a:rPr>
              <a:pPr eaLnBrk="1" hangingPunct="1">
                <a:defRPr/>
              </a:pPr>
              <a:t>98</a:t>
            </a:fld>
            <a:endParaRPr lang="en-US" sz="1200" b="0" dirty="0" smtClean="0">
              <a:solidFill>
                <a:schemeClr val="tx1"/>
              </a:solidFill>
            </a:endParaRPr>
          </a:p>
        </p:txBody>
      </p:sp>
      <p:sp>
        <p:nvSpPr>
          <p:cNvPr id="484355" name="Rectangle 2"/>
          <p:cNvSpPr>
            <a:spLocks noGrp="1" noRot="1" noChangeAspect="1" noChangeArrowheads="1" noTextEdit="1"/>
          </p:cNvSpPr>
          <p:nvPr>
            <p:ph type="sldImg"/>
          </p:nvPr>
        </p:nvSpPr>
        <p:spPr>
          <a:xfrm>
            <a:off x="1182688" y="696913"/>
            <a:ext cx="4648200" cy="3486150"/>
          </a:xfrm>
          <a:ln/>
        </p:spPr>
      </p:sp>
      <p:sp>
        <p:nvSpPr>
          <p:cNvPr id="484356" name="Rectangle 3"/>
          <p:cNvSpPr>
            <a:spLocks noGrp="1" noChangeArrowheads="1"/>
          </p:cNvSpPr>
          <p:nvPr>
            <p:ph type="body" idx="1"/>
          </p:nvPr>
        </p:nvSpPr>
        <p:spPr>
          <a:xfrm>
            <a:off x="86995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a:latin typeface="Times New Roman" charset="0"/>
                <a:cs typeface="+mn-cs"/>
              </a:rPr>
              <a:t>Table settings do not need to be wrapped or covered if extra settings meet these </a:t>
            </a:r>
            <a:r>
              <a:rPr lang="en-US" dirty="0" smtClean="0">
                <a:latin typeface="Times New Roman" charset="0"/>
                <a:cs typeface="+mn-cs"/>
              </a:rPr>
              <a:t>requirements:</a:t>
            </a:r>
            <a:endParaRPr lang="en-US" dirty="0">
              <a:latin typeface="Times New Roman" charset="0"/>
              <a:cs typeface="+mn-cs"/>
            </a:endParaRPr>
          </a:p>
          <a:p>
            <a:pPr lvl="1" eaLnBrk="1" hangingPunct="1">
              <a:buFontTx/>
              <a:buChar char="•"/>
              <a:defRPr/>
            </a:pPr>
            <a:r>
              <a:rPr lang="en-US" dirty="0">
                <a:latin typeface="Times New Roman" charset="0"/>
              </a:rPr>
              <a:t>They are removed when guests are </a:t>
            </a:r>
            <a:r>
              <a:rPr lang="en-US" dirty="0" smtClean="0">
                <a:latin typeface="Times New Roman" charset="0"/>
              </a:rPr>
              <a:t>seated</a:t>
            </a:r>
            <a:endParaRPr lang="en-US" dirty="0">
              <a:latin typeface="Times New Roman" charset="0"/>
            </a:endParaRPr>
          </a:p>
          <a:p>
            <a:pPr lvl="1" eaLnBrk="1" hangingPunct="1">
              <a:buFontTx/>
              <a:buChar char="•"/>
              <a:defRPr/>
            </a:pPr>
            <a:r>
              <a:rPr lang="en-US" dirty="0">
                <a:latin typeface="Times New Roman" charset="0"/>
              </a:rPr>
              <a:t>If they remain on the table, they are cleaned and sanitized after guests have </a:t>
            </a:r>
            <a:r>
              <a:rPr lang="en-US" dirty="0" smtClean="0">
                <a:latin typeface="Times New Roman" charset="0"/>
              </a:rPr>
              <a:t>left</a:t>
            </a:r>
            <a:endParaRPr lang="en-US" dirty="0">
              <a:latin typeface="Times New Roman" charset="0"/>
            </a:endParaRPr>
          </a:p>
          <a:p>
            <a:pPr lvl="1" eaLnBrk="1" hangingPunct="1">
              <a:buFontTx/>
              <a:buChar char="•"/>
              <a:defRPr/>
            </a:pPr>
            <a:endParaRPr lang="en-US" dirty="0">
              <a:latin typeface="Times New Roman"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C19FC79-2A2A-FF47-A373-12C32E53875B}" type="slidenum">
              <a:rPr lang="en-US" sz="1200" b="0" smtClean="0">
                <a:solidFill>
                  <a:schemeClr val="tx1"/>
                </a:solidFill>
              </a:rPr>
              <a:pPr eaLnBrk="1" hangingPunct="1">
                <a:defRPr/>
              </a:pPr>
              <a:t>99</a:t>
            </a:fld>
            <a:endParaRPr lang="en-US" sz="1200" b="0" dirty="0" smtClean="0">
              <a:solidFill>
                <a:schemeClr val="tx1"/>
              </a:solidFill>
            </a:endParaRPr>
          </a:p>
        </p:txBody>
      </p:sp>
      <p:sp>
        <p:nvSpPr>
          <p:cNvPr id="485379"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a:xfrm>
            <a:off x="876300" y="4468813"/>
            <a:ext cx="5432425"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177" tIns="46589" rIns="93177" bIns="46589"/>
          <a:lstStyle/>
          <a:p>
            <a:pPr marL="114300" indent="-114300" eaLnBrk="1" hangingPunct="1"/>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4300" indent="-114300" eaLnBrk="1" hangingPunct="1">
              <a:buFontTx/>
              <a:buChar char="•"/>
            </a:pPr>
            <a:r>
              <a:rPr lang="en-US" dirty="0">
                <a:latin typeface="Times New Roman" charset="0"/>
              </a:rPr>
              <a:t>You must protect condiments from contamination. Serve them in their original containers or in containers designed to prevent contamination. Offering condiments in individual packets or portions can also help keep them safe. Never re-serve uncovered condiments. Do not combine leftover condiments with fresh ones. Throw away opened portions or dishes of condiments after serving them to customers. Salsa, butter, mayonnaise, and ketchup are examples. </a:t>
            </a:r>
          </a:p>
          <a:p>
            <a:pPr marL="114300" indent="-114300" eaLnBrk="1" hangingPunct="1">
              <a:buFontTx/>
              <a:buChar char="•"/>
            </a:pPr>
            <a:r>
              <a:rPr lang="en-US" dirty="0">
                <a:latin typeface="Times New Roman" charset="0"/>
              </a:rPr>
              <a:t>Change linens used in bread baskets after each customer.</a:t>
            </a:r>
          </a:p>
          <a:p>
            <a:pPr marL="114300" indent="-114300" eaLnBrk="1" hangingPunct="1">
              <a:buFontTx/>
              <a:buChar char="•"/>
            </a:pPr>
            <a:r>
              <a:rPr lang="en-US" dirty="0">
                <a:latin typeface="Times New Roman" charset="0"/>
              </a:rPr>
              <a:t>In general, only unopened prepackaged food can be re-served. That includes condiment packets, wrapped crackers or breadsticks, and bottles of ketchup and mustard.</a:t>
            </a:r>
            <a:endParaRPr lang="en-US" dirty="0">
              <a:solidFill>
                <a:srgbClr val="CC0000"/>
              </a:solidFill>
              <a:latin typeface="Times New Roman" charset="0"/>
              <a:cs typeface="Times New Roman" charset="0"/>
            </a:endParaRPr>
          </a:p>
          <a:p>
            <a:pPr marL="114300" indent="-114300" eaLnBrk="1" hangingPunct="1">
              <a:buFontTx/>
              <a:buChar char="•"/>
            </a:pPr>
            <a:endParaRPr lang="en-US" dirty="0">
              <a:solidFill>
                <a:srgbClr val="CC0000"/>
              </a:solidFill>
              <a:latin typeface="Times New Roman" charset="0"/>
              <a:cs typeface="Times New Roman" charset="0"/>
            </a:endParaRPr>
          </a:p>
          <a:p>
            <a:pPr marL="114300" indent="-114300" eaLnBrk="1" hangingPunct="1">
              <a:buFontTx/>
              <a:buChar char="•"/>
            </a:pPr>
            <a:endParaRPr lang="en-US" dirty="0">
              <a:solidFill>
                <a:srgbClr val="CC0000"/>
              </a:solidFill>
              <a:latin typeface="Times New Roman" charset="0"/>
              <a:cs typeface="Times New Roman" charset="0"/>
            </a:endParaRPr>
          </a:p>
          <a:p>
            <a:pPr marL="114300" indent="-114300" eaLnBrk="1" hangingPunct="1">
              <a:buFontTx/>
              <a:buChar char="•"/>
            </a:pPr>
            <a:endParaRPr lang="en-US" b="1" dirty="0">
              <a:solidFill>
                <a:srgbClr val="CC0000"/>
              </a:solidFill>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383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5542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241995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640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93372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16957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99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8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6"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p:cNvPicPr>
          <p:nvPr/>
        </p:nvPicPr>
        <p:blipFill>
          <a:blip r:embed="rId4">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9"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2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2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92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4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55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7" name="Picture 6" descr="ss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3082" name="Picture 3"/>
          <p:cNvPicPr>
            <a:picLocks noChangeAspect="1"/>
          </p:cNvPicPr>
          <p:nvPr/>
        </p:nvPicPr>
        <p:blipFill>
          <a:blip r:embed="rId19">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9" name="Straight Connector 5"/>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40" r:id="rId12"/>
    <p:sldLayoutId id="2147484441" r:id="rId13"/>
    <p:sldLayoutId id="2147484446" r:id="rId14"/>
    <p:sldLayoutId id="2147484447"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43.jpg"/><Relationship Id="rId4" Type="http://schemas.openxmlformats.org/officeDocument/2006/relationships/image" Target="../media/image42.jp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103.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107.xml"/><Relationship Id="rId1" Type="http://schemas.openxmlformats.org/officeDocument/2006/relationships/slideLayout" Target="../slideLayouts/slideLayout15.xml"/><Relationship Id="rId6" Type="http://schemas.openxmlformats.org/officeDocument/2006/relationships/image" Target="../media/image107.jpg"/><Relationship Id="rId5" Type="http://schemas.openxmlformats.org/officeDocument/2006/relationships/image" Target="../media/image106.jpg"/><Relationship Id="rId4" Type="http://schemas.openxmlformats.org/officeDocument/2006/relationships/image" Target="../media/image105.jpg"/></Relationships>
</file>

<file path=ppt/slides/_rels/slide108.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108.xml"/><Relationship Id="rId1" Type="http://schemas.openxmlformats.org/officeDocument/2006/relationships/slideLayout" Target="../slideLayouts/slideLayout15.xml"/><Relationship Id="rId6" Type="http://schemas.openxmlformats.org/officeDocument/2006/relationships/image" Target="../media/image111.jpg"/><Relationship Id="rId5" Type="http://schemas.openxmlformats.org/officeDocument/2006/relationships/image" Target="../media/image110.jpg"/><Relationship Id="rId4" Type="http://schemas.openxmlformats.org/officeDocument/2006/relationships/image" Target="../media/image109.jp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111.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notesSlide" Target="../notesSlides/notesSlide115.xml"/><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notesSlide" Target="../notesSlides/notesSlide116.xml"/><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17.xml"/><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notesSlide" Target="../notesSlides/notesSlide118.xml"/><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notesSlide" Target="../notesSlides/notesSlide11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120.xml"/><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notesSlide" Target="../notesSlides/notesSlide121.xml"/><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notesSlide" Target="../notesSlides/notesSlide125.xml"/><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notesSlide" Target="../notesSlides/notesSlide126.xml"/><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notesSlide" Target="../notesSlides/notesSlide127.xml"/><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123.jpg"/><Relationship Id="rId7" Type="http://schemas.openxmlformats.org/officeDocument/2006/relationships/image" Target="../media/image127.jpg"/><Relationship Id="rId2" Type="http://schemas.openxmlformats.org/officeDocument/2006/relationships/notesSlide" Target="../notesSlides/notesSlide133.xml"/><Relationship Id="rId1" Type="http://schemas.openxmlformats.org/officeDocument/2006/relationships/slideLayout" Target="../slideLayouts/slideLayout11.xml"/><Relationship Id="rId6" Type="http://schemas.openxmlformats.org/officeDocument/2006/relationships/image" Target="../media/image126.jpg"/><Relationship Id="rId5" Type="http://schemas.openxmlformats.org/officeDocument/2006/relationships/image" Target="../media/image125.jpg"/><Relationship Id="rId4" Type="http://schemas.openxmlformats.org/officeDocument/2006/relationships/image" Target="../media/image124.jpg"/></Relationships>
</file>

<file path=ppt/slides/_rels/slide134.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notesSlide" Target="../notesSlides/notesSlide134.xml"/><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notesSlide" Target="../notesSlides/notesSlide135.xml"/><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137.xml"/><Relationship Id="rId1" Type="http://schemas.openxmlformats.org/officeDocument/2006/relationships/slideLayout" Target="../slideLayouts/slideLayout1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4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50.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70.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80.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9"/>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Populations at High Risk for Foodborne Illnesses</a:t>
            </a:r>
          </a:p>
        </p:txBody>
      </p:sp>
      <p:sp>
        <p:nvSpPr>
          <p:cNvPr id="30724" name="Rectangle 10"/>
          <p:cNvSpPr>
            <a:spLocks noGrp="1" noChangeArrowheads="1"/>
          </p:cNvSpPr>
          <p:nvPr>
            <p:ph idx="1"/>
          </p:nvPr>
        </p:nvSpPr>
        <p:spPr>
          <a:xfrm>
            <a:off x="390525" y="1143000"/>
            <a:ext cx="5212080" cy="3789362"/>
          </a:xfrm>
        </p:spPr>
        <p:txBody>
          <a:bodyPr/>
          <a:lstStyle/>
          <a:p>
            <a:pPr marL="0" indent="0" eaLnBrk="1" hangingPunct="1">
              <a:buFont typeface="Wingdings" pitchFamily="2" charset="2"/>
              <a:buNone/>
              <a:defRPr/>
            </a:pPr>
            <a:r>
              <a:rPr lang="en-US" dirty="0" smtClean="0">
                <a:ea typeface="+mn-ea"/>
                <a:cs typeface="+mn-cs"/>
              </a:rPr>
              <a:t>These people have a higher risk of getting a foodborne illness:</a:t>
            </a:r>
          </a:p>
          <a:p>
            <a:pPr marL="347472" lvl="1" indent="-347472" eaLnBrk="1" hangingPunct="1">
              <a:lnSpc>
                <a:spcPct val="100000"/>
              </a:lnSpc>
              <a:spcBef>
                <a:spcPts val="900"/>
              </a:spcBef>
              <a:buFont typeface="Wingdings" pitchFamily="2" charset="2"/>
              <a:buChar char="l"/>
              <a:defRPr/>
            </a:pPr>
            <a:r>
              <a:rPr lang="en-US" dirty="0" smtClean="0"/>
              <a:t>Elderly people</a:t>
            </a:r>
          </a:p>
          <a:p>
            <a:pPr marL="347472" lvl="1" indent="-347472" eaLnBrk="1" hangingPunct="1">
              <a:lnSpc>
                <a:spcPct val="100000"/>
              </a:lnSpc>
              <a:spcBef>
                <a:spcPts val="900"/>
              </a:spcBef>
              <a:buFont typeface="Wingdings" pitchFamily="2" charset="2"/>
              <a:buChar char="l"/>
              <a:defRPr/>
            </a:pPr>
            <a:r>
              <a:rPr lang="en-US" dirty="0" smtClean="0"/>
              <a:t>Preschool-age children</a:t>
            </a:r>
          </a:p>
          <a:p>
            <a:pPr marL="347472" lvl="1" indent="-347472" eaLnBrk="1" hangingPunct="1">
              <a:lnSpc>
                <a:spcPct val="100000"/>
              </a:lnSpc>
              <a:spcBef>
                <a:spcPts val="900"/>
              </a:spcBef>
              <a:buFont typeface="Wingdings" pitchFamily="2" charset="2"/>
              <a:buChar char="l"/>
              <a:defRPr/>
            </a:pPr>
            <a:r>
              <a:rPr lang="en-US" dirty="0" smtClean="0"/>
              <a:t>People with compromised immune systems </a:t>
            </a:r>
          </a:p>
          <a:p>
            <a:pPr marL="114300" lvl="1" indent="0" eaLnBrk="1" hangingPunct="1">
              <a:buFont typeface="Wingdings" pitchFamily="2" charset="2"/>
              <a:buNone/>
              <a:defRPr/>
            </a:pPr>
            <a:endParaRPr lang="en-US" dirty="0" smtClean="0"/>
          </a:p>
        </p:txBody>
      </p:sp>
      <p:sp>
        <p:nvSpPr>
          <p:cNvPr id="34822"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1-10</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2450592"/>
            <a:ext cx="2103120" cy="108500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084" y="3657600"/>
            <a:ext cx="2099662" cy="108679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355" y="1243013"/>
            <a:ext cx="2103119" cy="1092433"/>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body" idx="1"/>
          </p:nvPr>
        </p:nvSpPr>
        <p:spPr>
          <a:xfrm>
            <a:off x="393192" y="1143000"/>
            <a:ext cx="6219825" cy="4851155"/>
          </a:xfrm>
        </p:spPr>
        <p:txBody>
          <a:bodyPr/>
          <a:lstStyle/>
          <a:p>
            <a:pPr marL="0" indent="0" eaLnBrk="1" hangingPunct="1">
              <a:defRPr/>
            </a:pPr>
            <a:r>
              <a:rPr lang="en-US" dirty="0">
                <a:latin typeface="Arial Narrow" charset="0"/>
                <a:cs typeface="+mn-cs"/>
              </a:rPr>
              <a:t>When labeling bulk food in self-service areas:</a:t>
            </a:r>
          </a:p>
          <a:p>
            <a:pPr lvl="1" eaLnBrk="1" hangingPunct="1">
              <a:defRPr/>
            </a:pPr>
            <a:r>
              <a:rPr lang="en-US" dirty="0">
                <a:latin typeface="Arial Narrow" charset="0"/>
              </a:rPr>
              <a:t>Make sure the label is in plain view of the customer</a:t>
            </a:r>
          </a:p>
          <a:p>
            <a:pPr lvl="1" eaLnBrk="1" hangingPunct="1">
              <a:defRPr/>
            </a:pPr>
            <a:r>
              <a:rPr lang="en-US" dirty="0">
                <a:latin typeface="Arial Narrow" charset="0"/>
              </a:rPr>
              <a:t>Include the manufacturer or processor label provided with the food</a:t>
            </a:r>
          </a:p>
          <a:p>
            <a:pPr lvl="2" eaLnBrk="1" hangingPunct="1">
              <a:defRPr/>
            </a:pPr>
            <a:r>
              <a:rPr lang="en-US" dirty="0">
                <a:latin typeface="Arial Narrow" charset="0"/>
              </a:rPr>
              <a:t>As an </a:t>
            </a:r>
            <a:r>
              <a:rPr lang="en-US" dirty="0" smtClean="0">
                <a:latin typeface="Arial Narrow" charset="0"/>
              </a:rPr>
              <a:t>alternative, </a:t>
            </a:r>
            <a:r>
              <a:rPr lang="en-US" dirty="0">
                <a:latin typeface="Arial Narrow" charset="0"/>
              </a:rPr>
              <a:t>provide the information using a card, sign, or other labeling method</a:t>
            </a:r>
          </a:p>
          <a:p>
            <a:pPr marL="400050" lvl="1" indent="-323850" eaLnBrk="1" hangingPunct="1">
              <a:defRPr/>
            </a:pPr>
            <a:endParaRPr lang="en-US" dirty="0">
              <a:latin typeface="Arial Narrow" charset="0"/>
            </a:endParaRPr>
          </a:p>
        </p:txBody>
      </p:sp>
      <p:sp>
        <p:nvSpPr>
          <p:cNvPr id="20480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7-6</a:t>
            </a:r>
          </a:p>
        </p:txBody>
      </p:sp>
      <p:sp>
        <p:nvSpPr>
          <p:cNvPr id="204804" name="Rectangle 8"/>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Labeling Bulk Food in Self-Service Areas</a:t>
            </a:r>
          </a:p>
        </p:txBody>
      </p:sp>
    </p:spTree>
    <p:extLst>
      <p:ext uri="{BB962C8B-B14F-4D97-AF65-F5344CB8AC3E}">
        <p14:creationId xmlns:p14="http://schemas.microsoft.com/office/powerpoint/2010/main" val="24009855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body" idx="1"/>
          </p:nvPr>
        </p:nvSpPr>
        <p:spPr>
          <a:xfrm>
            <a:off x="393192" y="1143000"/>
            <a:ext cx="7258050" cy="4983163"/>
          </a:xfrm>
        </p:spPr>
        <p:txBody>
          <a:bodyPr/>
          <a:lstStyle/>
          <a:p>
            <a:pPr marL="0" indent="0" eaLnBrk="1" hangingPunct="1">
              <a:defRPr/>
            </a:pPr>
            <a:r>
              <a:rPr lang="en-US" dirty="0">
                <a:latin typeface="Arial Narrow" charset="0"/>
                <a:cs typeface="+mn-cs"/>
              </a:rPr>
              <a:t>A label is not needed for bulk unpackaged food, such as bakery products, if:</a:t>
            </a:r>
          </a:p>
          <a:p>
            <a:pPr marL="342900" lvl="1" eaLnBrk="1" hangingPunct="1">
              <a:defRPr/>
            </a:pPr>
            <a:r>
              <a:rPr lang="en-US" dirty="0">
                <a:latin typeface="Arial Narrow" charset="0"/>
              </a:rPr>
              <a:t>The product makes no claim regarding health or nutrient content</a:t>
            </a:r>
          </a:p>
          <a:p>
            <a:pPr marL="342900" lvl="1" eaLnBrk="1" hangingPunct="1">
              <a:defRPr/>
            </a:pPr>
            <a:r>
              <a:rPr lang="en-US" dirty="0">
                <a:latin typeface="Arial Narrow" charset="0"/>
              </a:rPr>
              <a:t>No laws requiring labeling exist</a:t>
            </a:r>
          </a:p>
          <a:p>
            <a:pPr marL="342900" lvl="1" eaLnBrk="1" hangingPunct="1">
              <a:defRPr/>
            </a:pPr>
            <a:r>
              <a:rPr lang="en-US" dirty="0">
                <a:latin typeface="Arial Narrow" charset="0"/>
              </a:rPr>
              <a:t>The food is manufactured or prepared on the premises</a:t>
            </a:r>
          </a:p>
          <a:p>
            <a:pPr marL="342900" lvl="1" eaLnBrk="1" hangingPunct="1">
              <a:defRPr/>
            </a:pPr>
            <a:r>
              <a:rPr lang="en-US" dirty="0">
                <a:latin typeface="Arial Narrow" charset="0"/>
              </a:rPr>
              <a:t>The food is manufactured or prepared at another regulated food operation or processing plant owned by the same person</a:t>
            </a:r>
          </a:p>
        </p:txBody>
      </p:sp>
      <p:sp>
        <p:nvSpPr>
          <p:cNvPr id="20582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7-7</a:t>
            </a:r>
          </a:p>
        </p:txBody>
      </p:sp>
      <p:sp>
        <p:nvSpPr>
          <p:cNvPr id="20582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Labeling Bulk Food in Self-Service Areas</a:t>
            </a:r>
          </a:p>
        </p:txBody>
      </p:sp>
    </p:spTree>
    <p:extLst>
      <p:ext uri="{BB962C8B-B14F-4D97-AF65-F5344CB8AC3E}">
        <p14:creationId xmlns:p14="http://schemas.microsoft.com/office/powerpoint/2010/main" val="101929545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type="body" idx="1"/>
          </p:nvPr>
        </p:nvSpPr>
        <p:spPr>
          <a:xfrm>
            <a:off x="393192" y="1143000"/>
            <a:ext cx="5143500" cy="5108575"/>
          </a:xfrm>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Use insulated, food-grade containers designed to stop food from mixing, leaking, or spilling</a:t>
            </a:r>
          </a:p>
          <a:p>
            <a:pPr lvl="1" eaLnBrk="1" hangingPunct="1">
              <a:defRPr/>
            </a:pPr>
            <a:r>
              <a:rPr lang="en-US" dirty="0">
                <a:latin typeface="Arial Narrow" charset="0"/>
              </a:rPr>
              <a:t>Clean the inside of delivery vehicles regularly</a:t>
            </a:r>
          </a:p>
          <a:p>
            <a:pPr lvl="1" eaLnBrk="1" hangingPunct="1">
              <a:defRPr/>
            </a:pPr>
            <a:r>
              <a:rPr lang="en-US" dirty="0">
                <a:latin typeface="Arial Narrow" charset="0"/>
              </a:rPr>
              <a:t>Check internal food temperatures</a:t>
            </a:r>
          </a:p>
          <a:p>
            <a:pPr lvl="1" eaLnBrk="1" hangingPunct="1">
              <a:defRPr/>
            </a:pPr>
            <a:r>
              <a:rPr lang="en-US" dirty="0">
                <a:latin typeface="Arial Narrow" charset="0"/>
              </a:rPr>
              <a:t>Label food with a use-by date and time, and reheating and service instructions</a:t>
            </a:r>
          </a:p>
        </p:txBody>
      </p:sp>
      <p:sp>
        <p:nvSpPr>
          <p:cNvPr id="206851" name="Rectangle 4"/>
          <p:cNvSpPr>
            <a:spLocks noChangeArrowheads="1"/>
          </p:cNvSpPr>
          <p:nvPr/>
        </p:nvSpPr>
        <p:spPr bwMode="auto">
          <a:xfrm>
            <a:off x="5930900" y="2057400"/>
            <a:ext cx="2690813" cy="21558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206852" name="Rectangle 5"/>
          <p:cNvSpPr>
            <a:spLocks noChangeArrowheads="1"/>
          </p:cNvSpPr>
          <p:nvPr/>
        </p:nvSpPr>
        <p:spPr bwMode="auto">
          <a:xfrm>
            <a:off x="6126163" y="4159250"/>
            <a:ext cx="377825" cy="157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20685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7-8</a:t>
            </a:r>
          </a:p>
        </p:txBody>
      </p:sp>
      <p:sp>
        <p:nvSpPr>
          <p:cNvPr id="206855"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270" y="1243013"/>
            <a:ext cx="2100115" cy="2136745"/>
          </a:xfrm>
          <a:prstGeom prst="rect">
            <a:avLst/>
          </a:prstGeom>
        </p:spPr>
      </p:pic>
    </p:spTree>
    <p:extLst>
      <p:ext uri="{BB962C8B-B14F-4D97-AF65-F5344CB8AC3E}">
        <p14:creationId xmlns:p14="http://schemas.microsoft.com/office/powerpoint/2010/main" val="6173752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type="body" idx="1"/>
          </p:nvPr>
        </p:nvSpPr>
        <p:spPr>
          <a:xfrm>
            <a:off x="393192" y="1143000"/>
            <a:ext cx="4915934" cy="4853805"/>
          </a:xfrm>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Make sure the service site has the </a:t>
            </a:r>
            <a:r>
              <a:rPr lang="en-US" dirty="0" smtClean="0">
                <a:latin typeface="Arial Narrow" charset="0"/>
              </a:rPr>
              <a:t/>
            </a:r>
            <a:br>
              <a:rPr lang="en-US" dirty="0" smtClean="0">
                <a:latin typeface="Arial Narrow" charset="0"/>
              </a:rPr>
            </a:br>
            <a:r>
              <a:rPr lang="en-US" dirty="0" smtClean="0">
                <a:latin typeface="Arial Narrow" charset="0"/>
              </a:rPr>
              <a:t>correct </a:t>
            </a:r>
            <a:r>
              <a:rPr lang="en-US" dirty="0">
                <a:latin typeface="Arial Narrow" charset="0"/>
              </a:rPr>
              <a:t>utilities</a:t>
            </a:r>
          </a:p>
          <a:p>
            <a:pPr lvl="2" eaLnBrk="1" hangingPunct="1">
              <a:defRPr/>
            </a:pPr>
            <a:r>
              <a:rPr lang="en-US" dirty="0">
                <a:latin typeface="Arial Narrow" charset="0"/>
              </a:rPr>
              <a:t>Safe water for cooking, dishwashing, </a:t>
            </a:r>
            <a:r>
              <a:rPr lang="en-US" dirty="0" smtClean="0">
                <a:latin typeface="Arial Narrow" charset="0"/>
              </a:rPr>
              <a:t/>
            </a:r>
            <a:br>
              <a:rPr lang="en-US" dirty="0" smtClean="0">
                <a:latin typeface="Arial Narrow" charset="0"/>
              </a:rPr>
            </a:br>
            <a:r>
              <a:rPr lang="en-US" dirty="0" smtClean="0">
                <a:latin typeface="Arial Narrow" charset="0"/>
              </a:rPr>
              <a:t>and </a:t>
            </a:r>
            <a:r>
              <a:rPr lang="en-US" dirty="0">
                <a:latin typeface="Arial Narrow" charset="0"/>
              </a:rPr>
              <a:t>handwashing</a:t>
            </a:r>
          </a:p>
          <a:p>
            <a:pPr lvl="2" eaLnBrk="1" hangingPunct="1">
              <a:defRPr/>
            </a:pPr>
            <a:r>
              <a:rPr lang="en-US" dirty="0">
                <a:latin typeface="Arial Narrow" charset="0"/>
              </a:rPr>
              <a:t>Garbage containers stored away from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-prep, storage, and serving areas</a:t>
            </a:r>
          </a:p>
          <a:p>
            <a:pPr lvl="1" eaLnBrk="1" hangingPunct="1">
              <a:defRPr/>
            </a:pPr>
            <a:r>
              <a:rPr lang="en-US" dirty="0">
                <a:latin typeface="Arial Narrow" charset="0"/>
              </a:rPr>
              <a:t>Store raw meat, poultry, and seafood, and </a:t>
            </a:r>
            <a:r>
              <a:rPr lang="en-US" dirty="0" smtClean="0">
                <a:latin typeface="Arial Narrow" charset="0"/>
              </a:rPr>
              <a:t/>
            </a:r>
            <a:br>
              <a:rPr lang="en-US" dirty="0" smtClean="0">
                <a:latin typeface="Arial Narrow" charset="0"/>
              </a:rPr>
            </a:br>
            <a:r>
              <a:rPr lang="en-US" dirty="0" smtClean="0">
                <a:latin typeface="Arial Narrow" charset="0"/>
              </a:rPr>
              <a:t>ready</a:t>
            </a:r>
            <a:r>
              <a:rPr lang="en-US" dirty="0">
                <a:latin typeface="Arial Narrow" charset="0"/>
              </a:rPr>
              <a:t>-to-eat items separately</a:t>
            </a:r>
          </a:p>
        </p:txBody>
      </p:sp>
      <p:sp>
        <p:nvSpPr>
          <p:cNvPr id="20787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7-9</a:t>
            </a:r>
          </a:p>
        </p:txBody>
      </p:sp>
      <p:sp>
        <p:nvSpPr>
          <p:cNvPr id="20787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176992519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body" idx="1"/>
          </p:nvPr>
        </p:nvSpPr>
        <p:spPr>
          <a:xfrm>
            <a:off x="393192" y="1143000"/>
            <a:ext cx="4911725" cy="5037138"/>
          </a:xfrm>
        </p:spPr>
        <p:txBody>
          <a:bodyPr/>
          <a:lstStyle/>
          <a:p>
            <a:pPr marL="0" indent="0" eaLnBrk="1" hangingPunct="1">
              <a:defRPr/>
            </a:pPr>
            <a:r>
              <a:rPr lang="en-US" dirty="0">
                <a:latin typeface="Arial Narrow" charset="0"/>
                <a:cs typeface="+mn-cs"/>
              </a:rPr>
              <a:t>To keep vended food safe:</a:t>
            </a:r>
            <a:endParaRPr lang="en-US" i="1" dirty="0">
              <a:latin typeface="Arial Narrow" charset="0"/>
              <a:cs typeface="+mn-cs"/>
            </a:endParaRPr>
          </a:p>
          <a:p>
            <a:pPr lvl="1" eaLnBrk="1" hangingPunct="1">
              <a:defRPr/>
            </a:pPr>
            <a:r>
              <a:rPr lang="en-US" dirty="0">
                <a:latin typeface="Arial Narrow" charset="0"/>
              </a:rPr>
              <a:t>Check product shelf life daily</a:t>
            </a:r>
          </a:p>
          <a:p>
            <a:pPr lvl="2" eaLnBrk="1" hangingPunct="1">
              <a:defRPr/>
            </a:pPr>
            <a:r>
              <a:rPr lang="en-US" dirty="0">
                <a:latin typeface="Arial Narrow" charset="0"/>
              </a:rPr>
              <a:t>Refrigerated food prepped </a:t>
            </a:r>
            <a:r>
              <a:rPr lang="en-US" dirty="0" smtClean="0">
                <a:latin typeface="Arial Narrow" charset="0"/>
              </a:rPr>
              <a:t>on-site </a:t>
            </a:r>
            <a:r>
              <a:rPr lang="en-US" dirty="0">
                <a:latin typeface="Arial Narrow" charset="0"/>
              </a:rPr>
              <a:t>and not sold in </a:t>
            </a:r>
            <a:r>
              <a:rPr lang="en-US" dirty="0" smtClean="0">
                <a:latin typeface="Arial Narrow" charset="0"/>
              </a:rPr>
              <a:t>seven </a:t>
            </a:r>
            <a:r>
              <a:rPr lang="en-US" dirty="0">
                <a:latin typeface="Arial Narrow" charset="0"/>
              </a:rPr>
              <a:t>days must be thrown out</a:t>
            </a:r>
          </a:p>
          <a:p>
            <a:pPr lvl="1" eaLnBrk="1" hangingPunct="1">
              <a:defRPr/>
            </a:pPr>
            <a:r>
              <a:rPr lang="en-US" dirty="0">
                <a:latin typeface="Arial Narrow" charset="0"/>
              </a:rPr>
              <a:t>Keep TCS food at the correct temperature</a:t>
            </a:r>
          </a:p>
          <a:p>
            <a:pPr lvl="1" eaLnBrk="1" hangingPunct="1">
              <a:defRPr/>
            </a:pPr>
            <a:r>
              <a:rPr lang="en-US" dirty="0">
                <a:latin typeface="Arial Narrow" charset="0"/>
              </a:rPr>
              <a:t>Dispense TCS food in its original container</a:t>
            </a:r>
          </a:p>
          <a:p>
            <a:pPr lvl="1" eaLnBrk="1" hangingPunct="1">
              <a:defRPr/>
            </a:pPr>
            <a:r>
              <a:rPr lang="en-US" dirty="0">
                <a:latin typeface="Arial Narrow" charset="0"/>
              </a:rPr>
              <a:t>Wash and wrap fresh fruit </a:t>
            </a:r>
            <a:r>
              <a:rPr lang="en-US" dirty="0" smtClean="0">
                <a:latin typeface="Arial Narrow" charset="0"/>
              </a:rPr>
              <a:t>with </a:t>
            </a:r>
            <a:r>
              <a:rPr lang="en-US" dirty="0">
                <a:latin typeface="Arial Narrow" charset="0"/>
              </a:rPr>
              <a:t>edible peels before putting it in the machine</a:t>
            </a:r>
          </a:p>
        </p:txBody>
      </p:sp>
      <p:sp>
        <p:nvSpPr>
          <p:cNvPr id="2089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7-10</a:t>
            </a:r>
          </a:p>
        </p:txBody>
      </p:sp>
      <p:sp>
        <p:nvSpPr>
          <p:cNvPr id="2089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Vending Machines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53" y="1243013"/>
            <a:ext cx="2099749" cy="1898904"/>
          </a:xfrm>
          <a:prstGeom prst="rect">
            <a:avLst/>
          </a:prstGeom>
        </p:spPr>
      </p:pic>
    </p:spTree>
    <p:extLst>
      <p:ext uri="{BB962C8B-B14F-4D97-AF65-F5344CB8AC3E}">
        <p14:creationId xmlns:p14="http://schemas.microsoft.com/office/powerpoint/2010/main" val="27254293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92106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8-2</a:t>
            </a:r>
          </a:p>
        </p:txBody>
      </p:sp>
      <p:sp>
        <p:nvSpPr>
          <p:cNvPr id="210947"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Management Systems</a:t>
            </a:r>
          </a:p>
        </p:txBody>
      </p:sp>
      <p:sp>
        <p:nvSpPr>
          <p:cNvPr id="210948" name="Rectangle 13"/>
          <p:cNvSpPr>
            <a:spLocks noGrp="1" noChangeArrowheads="1"/>
          </p:cNvSpPr>
          <p:nvPr>
            <p:ph type="body" idx="1"/>
          </p:nvPr>
        </p:nvSpPr>
        <p:spPr>
          <a:xfrm>
            <a:off x="393192" y="1143001"/>
            <a:ext cx="4927600" cy="3550920"/>
          </a:xfrm>
        </p:spPr>
        <p:txBody>
          <a:bodyPr/>
          <a:lstStyle/>
          <a:p>
            <a:pPr marL="0" indent="0" eaLnBrk="1" hangingPunct="1">
              <a:buFont typeface="Wingdings" pitchFamily="2" charset="2"/>
              <a:buNone/>
              <a:defRPr/>
            </a:pPr>
            <a:r>
              <a:rPr lang="en-US" dirty="0" smtClean="0">
                <a:ea typeface="+mn-ea"/>
                <a:cs typeface="+mn-cs"/>
              </a:rPr>
              <a:t>Food safety management system:</a:t>
            </a:r>
          </a:p>
          <a:p>
            <a:pPr lvl="1" eaLnBrk="1" hangingPunct="1">
              <a:buFont typeface="Wingdings" pitchFamily="2" charset="2"/>
              <a:buChar char="l"/>
              <a:defRPr/>
            </a:pPr>
            <a:r>
              <a:rPr lang="en-US" dirty="0" smtClean="0"/>
              <a:t>Group of practices and procedures intended to prevent foodborne illness</a:t>
            </a:r>
          </a:p>
          <a:p>
            <a:pPr lvl="1" eaLnBrk="1" hangingPunct="1">
              <a:buFont typeface="Wingdings" pitchFamily="2" charset="2"/>
              <a:buChar char="l"/>
              <a:defRPr/>
            </a:pPr>
            <a:r>
              <a:rPr lang="en-US" dirty="0" smtClean="0"/>
              <a:t>Actively controls risks and hazards throughout the flow of food</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Char char="l"/>
              <a:defRPr/>
            </a:pPr>
            <a:endParaRPr lang="en-US" dirty="0" smtClean="0"/>
          </a:p>
        </p:txBody>
      </p:sp>
    </p:spTree>
    <p:extLst>
      <p:ext uri="{BB962C8B-B14F-4D97-AF65-F5344CB8AC3E}">
        <p14:creationId xmlns:p14="http://schemas.microsoft.com/office/powerpoint/2010/main" val="262441591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1974" name="Text Box 8"/>
          <p:cNvSpPr txBox="1">
            <a:spLocks noChangeArrowheads="1"/>
          </p:cNvSpPr>
          <p:nvPr/>
        </p:nvSpPr>
        <p:spPr bwMode="auto">
          <a:xfrm>
            <a:off x="5069134" y="3329542"/>
            <a:ext cx="317323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Food safety training program</a:t>
            </a:r>
          </a:p>
        </p:txBody>
      </p:sp>
      <p:sp>
        <p:nvSpPr>
          <p:cNvPr id="211972"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2"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211976"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21197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8-3</a:t>
            </a:r>
          </a:p>
        </p:txBody>
      </p:sp>
      <p:sp>
        <p:nvSpPr>
          <p:cNvPr id="21197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3" name="Text Box 7"/>
          <p:cNvSpPr txBox="1">
            <a:spLocks noChangeArrowheads="1"/>
          </p:cNvSpPr>
          <p:nvPr/>
        </p:nvSpPr>
        <p:spPr bwMode="auto">
          <a:xfrm>
            <a:off x="5165091" y="5542404"/>
            <a:ext cx="2981325"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Quality control and </a:t>
            </a:r>
            <a:br>
              <a:rPr lang="en-US" sz="1800" dirty="0" smtClean="0">
                <a:solidFill>
                  <a:srgbClr val="00AEEF"/>
                </a:solidFill>
                <a:latin typeface="+mj-lt"/>
                <a:ea typeface="+mn-ea"/>
                <a:cs typeface="+mn-cs"/>
              </a:rPr>
            </a:br>
            <a:r>
              <a:rPr lang="en-US" sz="1800" dirty="0" smtClean="0">
                <a:solidFill>
                  <a:srgbClr val="00AEEF"/>
                </a:solidFill>
                <a:latin typeface="+mj-lt"/>
                <a:ea typeface="+mn-ea"/>
                <a:cs typeface="+mn-cs"/>
              </a:rPr>
              <a:t>assurance program</a:t>
            </a:r>
          </a:p>
        </p:txBody>
      </p:sp>
      <p:sp>
        <p:nvSpPr>
          <p:cNvPr id="4" name="Text Box 10"/>
          <p:cNvSpPr txBox="1">
            <a:spLocks noChangeArrowheads="1"/>
          </p:cNvSpPr>
          <p:nvPr/>
        </p:nvSpPr>
        <p:spPr bwMode="auto">
          <a:xfrm>
            <a:off x="1114578" y="5542404"/>
            <a:ext cx="2397125"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Supplier selection and specification program</a:t>
            </a:r>
          </a:p>
        </p:txBody>
      </p:sp>
      <p:sp>
        <p:nvSpPr>
          <p:cNvPr id="5" name="Text Box 6"/>
          <p:cNvSpPr txBox="1">
            <a:spLocks noChangeArrowheads="1"/>
          </p:cNvSpPr>
          <p:nvPr/>
        </p:nvSpPr>
        <p:spPr bwMode="auto">
          <a:xfrm>
            <a:off x="1032870" y="3329542"/>
            <a:ext cx="256054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a:solidFill>
                  <a:schemeClr val="accent3"/>
                </a:solidFill>
                <a:latin typeface="+mj-lt"/>
                <a:ea typeface="+mn-ea"/>
                <a:cs typeface="+mn-cs"/>
              </a:rPr>
              <a:t>Personal hygiene program</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048" y="2052638"/>
            <a:ext cx="2100183" cy="126904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194" y="2053529"/>
            <a:ext cx="2103118" cy="1267264"/>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4193" y="4255598"/>
            <a:ext cx="2103119" cy="1263677"/>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580" y="4255597"/>
            <a:ext cx="2103120" cy="1263677"/>
          </a:xfrm>
          <a:prstGeom prst="rect">
            <a:avLst/>
          </a:prstGeom>
        </p:spPr>
      </p:pic>
    </p:spTree>
    <p:extLst>
      <p:ext uri="{BB962C8B-B14F-4D97-AF65-F5344CB8AC3E}">
        <p14:creationId xmlns:p14="http://schemas.microsoft.com/office/powerpoint/2010/main" val="382161522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299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8-4</a:t>
            </a:r>
          </a:p>
        </p:txBody>
      </p:sp>
      <p:sp>
        <p:nvSpPr>
          <p:cNvPr id="21299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14" name="Text Box 8"/>
          <p:cNvSpPr txBox="1">
            <a:spLocks noChangeArrowheads="1"/>
          </p:cNvSpPr>
          <p:nvPr/>
        </p:nvSpPr>
        <p:spPr bwMode="auto">
          <a:xfrm>
            <a:off x="5069134" y="3328358"/>
            <a:ext cx="3173239"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Standard operating </a:t>
            </a:r>
            <a:br>
              <a:rPr lang="en-US" sz="1800" dirty="0" smtClean="0">
                <a:solidFill>
                  <a:srgbClr val="00AEEF"/>
                </a:solidFill>
                <a:latin typeface="+mj-lt"/>
                <a:ea typeface="+mn-ea"/>
                <a:cs typeface="+mn-cs"/>
              </a:rPr>
            </a:br>
            <a:r>
              <a:rPr lang="en-US" sz="1800" dirty="0" smtClean="0">
                <a:solidFill>
                  <a:srgbClr val="00AEEF"/>
                </a:solidFill>
                <a:latin typeface="+mj-lt"/>
                <a:ea typeface="+mn-ea"/>
                <a:cs typeface="+mn-cs"/>
              </a:rPr>
              <a:t>procedures (SOPs)</a:t>
            </a:r>
          </a:p>
        </p:txBody>
      </p:sp>
      <p:sp>
        <p:nvSpPr>
          <p:cNvPr id="15"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6"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7"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8" name="Text Box 7"/>
          <p:cNvSpPr txBox="1">
            <a:spLocks noChangeArrowheads="1"/>
          </p:cNvSpPr>
          <p:nvPr/>
        </p:nvSpPr>
        <p:spPr bwMode="auto">
          <a:xfrm>
            <a:off x="5165091" y="5532580"/>
            <a:ext cx="298132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Pest control program</a:t>
            </a:r>
          </a:p>
        </p:txBody>
      </p:sp>
      <p:sp>
        <p:nvSpPr>
          <p:cNvPr id="19" name="Text Box 10"/>
          <p:cNvSpPr txBox="1">
            <a:spLocks noChangeArrowheads="1"/>
          </p:cNvSpPr>
          <p:nvPr/>
        </p:nvSpPr>
        <p:spPr bwMode="auto">
          <a:xfrm>
            <a:off x="806837" y="5532580"/>
            <a:ext cx="3020557"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Facility design and equipment maintenance program</a:t>
            </a:r>
          </a:p>
        </p:txBody>
      </p:sp>
      <p:sp>
        <p:nvSpPr>
          <p:cNvPr id="20" name="Text Box 6"/>
          <p:cNvSpPr txBox="1">
            <a:spLocks noChangeArrowheads="1"/>
          </p:cNvSpPr>
          <p:nvPr/>
        </p:nvSpPr>
        <p:spPr bwMode="auto">
          <a:xfrm>
            <a:off x="1036845" y="3328358"/>
            <a:ext cx="2560540"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chemeClr val="accent3"/>
                </a:solidFill>
                <a:latin typeface="+mj-lt"/>
                <a:ea typeface="+mn-ea"/>
                <a:cs typeface="+mn-cs"/>
              </a:rPr>
              <a:t>Cleaning and </a:t>
            </a:r>
            <a:br>
              <a:rPr lang="en-US" sz="1800" dirty="0" smtClean="0">
                <a:solidFill>
                  <a:schemeClr val="accent3"/>
                </a:solidFill>
                <a:latin typeface="+mj-lt"/>
                <a:ea typeface="+mn-ea"/>
                <a:cs typeface="+mn-cs"/>
              </a:rPr>
            </a:br>
            <a:r>
              <a:rPr lang="en-US" sz="1800" dirty="0" smtClean="0">
                <a:solidFill>
                  <a:schemeClr val="accent3"/>
                </a:solidFill>
                <a:latin typeface="+mj-lt"/>
                <a:ea typeface="+mn-ea"/>
                <a:cs typeface="+mn-cs"/>
              </a:rPr>
              <a:t>sanitation program</a:t>
            </a:r>
            <a:endParaRPr lang="en-US" sz="1800" dirty="0">
              <a:solidFill>
                <a:schemeClr val="accent3"/>
              </a:solidFill>
              <a:latin typeface="+mj-lt"/>
              <a:ea typeface="+mn-ea"/>
              <a:cs typeface="+mn-cs"/>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284" y="2053066"/>
            <a:ext cx="2095661" cy="1268190"/>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687" y="2053529"/>
            <a:ext cx="2094131" cy="1267264"/>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7880" y="4256937"/>
            <a:ext cx="2095746" cy="1260999"/>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1448" y="4255586"/>
            <a:ext cx="2091333" cy="1263699"/>
          </a:xfrm>
          <a:prstGeom prst="rect">
            <a:avLst/>
          </a:prstGeom>
        </p:spPr>
      </p:pic>
    </p:spTree>
    <p:extLst>
      <p:ext uri="{BB962C8B-B14F-4D97-AF65-F5344CB8AC3E}">
        <p14:creationId xmlns:p14="http://schemas.microsoft.com/office/powerpoint/2010/main" val="33944309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8307388" cy="4983163"/>
          </a:xfrm>
        </p:spPr>
        <p:txBody>
          <a:bodyPr/>
          <a:lstStyle/>
          <a:p>
            <a:pPr marL="0" indent="0" eaLnBrk="1" hangingPunct="1">
              <a:defRPr/>
            </a:pPr>
            <a:r>
              <a:rPr lang="en-US" dirty="0">
                <a:latin typeface="Arial Narrow" charset="0"/>
                <a:cs typeface="+mn-cs"/>
              </a:rPr>
              <a:t>Focuses on controlling the </a:t>
            </a:r>
            <a:r>
              <a:rPr lang="en-US" dirty="0" smtClean="0">
                <a:latin typeface="Arial Narrow" charset="0"/>
                <a:cs typeface="+mn-cs"/>
              </a:rPr>
              <a:t>five </a:t>
            </a:r>
            <a:r>
              <a:rPr lang="en-US" dirty="0">
                <a:latin typeface="Arial Narrow" charset="0"/>
                <a:cs typeface="+mn-cs"/>
              </a:rPr>
              <a:t>most common risk factors for foodborne illness: </a:t>
            </a:r>
          </a:p>
          <a:p>
            <a:pPr lvl="1" eaLnBrk="1" hangingPunct="1">
              <a:buSzTx/>
              <a:buFont typeface="Wingdings" charset="0"/>
              <a:buAutoNum type="arabicPeriod"/>
              <a:defRPr/>
            </a:pPr>
            <a:r>
              <a:rPr lang="en-US" dirty="0">
                <a:latin typeface="Arial Narrow" charset="0"/>
              </a:rPr>
              <a:t>Purchasing food from unsafe sources</a:t>
            </a:r>
          </a:p>
          <a:p>
            <a:pPr lvl="1" eaLnBrk="1" hangingPunct="1">
              <a:buSzTx/>
              <a:buFont typeface="Wingdings" charset="0"/>
              <a:buAutoNum type="arabicPeriod"/>
              <a:defRPr/>
            </a:pPr>
            <a:r>
              <a:rPr lang="en-US" dirty="0">
                <a:latin typeface="Arial Narrow" charset="0"/>
              </a:rPr>
              <a:t>Failing to cook food adequately</a:t>
            </a:r>
          </a:p>
          <a:p>
            <a:pPr lvl="1" eaLnBrk="1" hangingPunct="1">
              <a:buSzTx/>
              <a:buFont typeface="Wingdings" charset="0"/>
              <a:buAutoNum type="arabicPeriod"/>
              <a:defRPr/>
            </a:pPr>
            <a:r>
              <a:rPr lang="en-US" dirty="0">
                <a:latin typeface="Arial Narrow" charset="0"/>
              </a:rPr>
              <a:t>Holding food at incorrect temperatures</a:t>
            </a:r>
          </a:p>
          <a:p>
            <a:pPr lvl="1" eaLnBrk="1" hangingPunct="1">
              <a:buSzTx/>
              <a:buFont typeface="Wingdings" charset="0"/>
              <a:buAutoNum type="arabicPeriod"/>
              <a:defRPr/>
            </a:pPr>
            <a:r>
              <a:rPr lang="en-US" dirty="0">
                <a:latin typeface="Arial Narrow" charset="0"/>
              </a:rPr>
              <a:t>Using contaminated equipment</a:t>
            </a:r>
          </a:p>
          <a:p>
            <a:pPr lvl="1" eaLnBrk="1" hangingPunct="1">
              <a:buSzTx/>
              <a:buFont typeface="Wingdings" charset="0"/>
              <a:buAutoNum type="arabicPeriod"/>
              <a:defRPr/>
            </a:pPr>
            <a:r>
              <a:rPr lang="en-US" dirty="0">
                <a:latin typeface="Arial Narrow" charset="0"/>
              </a:rPr>
              <a:t>Practicing poor personal hygiene</a:t>
            </a:r>
          </a:p>
        </p:txBody>
      </p:sp>
      <p:sp>
        <p:nvSpPr>
          <p:cNvPr id="21401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8-5</a:t>
            </a:r>
          </a:p>
        </p:txBody>
      </p:sp>
      <p:sp>
        <p:nvSpPr>
          <p:cNvPr id="21402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extLst>
      <p:ext uri="{BB962C8B-B14F-4D97-AF65-F5344CB8AC3E}">
        <p14:creationId xmlns:p14="http://schemas.microsoft.com/office/powerpoint/2010/main" val="2963503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35845"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1-11</a:t>
            </a:r>
          </a:p>
        </p:txBody>
      </p:sp>
      <p:sp>
        <p:nvSpPr>
          <p:cNvPr id="6" name="Rectangle 3"/>
          <p:cNvSpPr txBox="1">
            <a:spLocks noChangeArrowheads="1"/>
          </p:cNvSpPr>
          <p:nvPr/>
        </p:nvSpPr>
        <p:spPr bwMode="auto">
          <a:xfrm>
            <a:off x="390525" y="1143000"/>
            <a:ext cx="6629400" cy="378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995363" indent="-419100" algn="l" rtl="0" eaLnBrk="0" fontAlgn="base" hangingPunct="0">
              <a:lnSpc>
                <a:spcPct val="90000"/>
              </a:lnSpc>
              <a:spcBef>
                <a:spcPct val="500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447800" indent="-419100" algn="l" rtl="0" eaLnBrk="0" fontAlgn="base" hangingPunct="0">
              <a:lnSpc>
                <a:spcPct val="90000"/>
              </a:lnSpc>
              <a:spcBef>
                <a:spcPct val="500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dirty="0" smtClean="0">
                <a:solidFill>
                  <a:srgbClr val="005CAB"/>
                </a:solidFill>
                <a:ea typeface="+mn-ea"/>
                <a:cs typeface="+mn-cs"/>
              </a:rPr>
              <a:t>Focus on these measures: </a:t>
            </a:r>
          </a:p>
          <a:p>
            <a:pPr marL="347472" lvl="1" indent="-347472" eaLnBrk="1" hangingPunct="1">
              <a:lnSpc>
                <a:spcPct val="100000"/>
              </a:lnSpc>
              <a:spcBef>
                <a:spcPts val="900"/>
              </a:spcBef>
              <a:defRPr/>
            </a:pPr>
            <a:r>
              <a:rPr lang="en-US" b="0" dirty="0">
                <a:latin typeface="Arial Narrow" charset="0"/>
              </a:rPr>
              <a:t>Controlling time and </a:t>
            </a:r>
            <a:r>
              <a:rPr lang="en-US" b="0" dirty="0" smtClean="0">
                <a:latin typeface="Arial Narrow" charset="0"/>
              </a:rPr>
              <a:t>temperature</a:t>
            </a:r>
            <a:endParaRPr lang="en-US" b="0" dirty="0">
              <a:latin typeface="Arial Narrow" charset="0"/>
            </a:endParaRPr>
          </a:p>
          <a:p>
            <a:pPr marL="347472" lvl="1" indent="-347472" eaLnBrk="1" hangingPunct="1">
              <a:lnSpc>
                <a:spcPct val="100000"/>
              </a:lnSpc>
              <a:spcBef>
                <a:spcPts val="900"/>
              </a:spcBef>
              <a:defRPr/>
            </a:pPr>
            <a:r>
              <a:rPr lang="en-US" b="0" dirty="0">
                <a:latin typeface="Arial Narrow" charset="0"/>
              </a:rPr>
              <a:t>Preventing cross-contamination</a:t>
            </a:r>
          </a:p>
          <a:p>
            <a:pPr marL="347472" lvl="1" indent="-347472" eaLnBrk="1" hangingPunct="1">
              <a:lnSpc>
                <a:spcPct val="100000"/>
              </a:lnSpc>
              <a:spcBef>
                <a:spcPts val="900"/>
              </a:spcBef>
              <a:defRPr/>
            </a:pPr>
            <a:r>
              <a:rPr lang="en-US" b="0" dirty="0">
                <a:latin typeface="Arial Narrow" charset="0"/>
              </a:rPr>
              <a:t>Practicing personal hygiene</a:t>
            </a:r>
          </a:p>
          <a:p>
            <a:pPr marL="347472" lvl="1" indent="-347472" eaLnBrk="1" hangingPunct="1">
              <a:lnSpc>
                <a:spcPct val="100000"/>
              </a:lnSpc>
              <a:spcBef>
                <a:spcPts val="900"/>
              </a:spcBef>
              <a:defRPr/>
            </a:pPr>
            <a:r>
              <a:rPr lang="en-US" b="0" dirty="0">
                <a:latin typeface="Arial Narrow" charset="0"/>
              </a:rPr>
              <a:t>Purchasing from approved, reputable suppliers</a:t>
            </a:r>
          </a:p>
          <a:p>
            <a:pPr marL="347472" lvl="1" indent="-347472" eaLnBrk="1" hangingPunct="1">
              <a:lnSpc>
                <a:spcPct val="100000"/>
              </a:lnSpc>
              <a:spcBef>
                <a:spcPts val="900"/>
              </a:spcBef>
              <a:defRPr/>
            </a:pPr>
            <a:r>
              <a:rPr lang="en-US" b="0" dirty="0">
                <a:latin typeface="Arial Narrow" charset="0"/>
              </a:rPr>
              <a:t>Cleaning and sanitizing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1402080"/>
          </a:xfrm>
          <a:prstGeom prst="rect">
            <a:avLst/>
          </a:prstGeo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7529255" cy="4910256"/>
          </a:xfrm>
        </p:spPr>
        <p:txBody>
          <a:bodyPr/>
          <a:lstStyle/>
          <a:p>
            <a:pPr marL="0" indent="0" eaLnBrk="1" hangingPunct="1">
              <a:buFont typeface="Wingdings" pitchFamily="2" charset="2"/>
              <a:buNone/>
              <a:defRPr/>
            </a:pPr>
            <a:r>
              <a:rPr lang="en-US" dirty="0" smtClean="0">
                <a:ea typeface="+mn-ea"/>
                <a:cs typeface="+mn-cs"/>
              </a:rPr>
              <a:t>There are many ways to achieve active managerial control in the operation: </a:t>
            </a:r>
          </a:p>
          <a:p>
            <a:pPr lvl="1" eaLnBrk="1" hangingPunct="1">
              <a:buFont typeface="Wingdings" pitchFamily="2" charset="2"/>
              <a:buChar char="l"/>
              <a:defRPr/>
            </a:pPr>
            <a:r>
              <a:rPr lang="en-US" dirty="0" smtClean="0"/>
              <a:t>Training programs</a:t>
            </a:r>
          </a:p>
          <a:p>
            <a:pPr lvl="1" eaLnBrk="1" hangingPunct="1">
              <a:buFont typeface="Wingdings" pitchFamily="2" charset="2"/>
              <a:buChar char="l"/>
              <a:defRPr/>
            </a:pPr>
            <a:r>
              <a:rPr lang="en-US" dirty="0" smtClean="0"/>
              <a:t>Manager supervision</a:t>
            </a:r>
          </a:p>
          <a:p>
            <a:pPr lvl="1" eaLnBrk="1" hangingPunct="1">
              <a:buFont typeface="Wingdings" pitchFamily="2" charset="2"/>
              <a:buChar char="l"/>
              <a:defRPr/>
            </a:pPr>
            <a:r>
              <a:rPr lang="en-US" dirty="0" smtClean="0"/>
              <a:t>Incorporation</a:t>
            </a:r>
            <a:r>
              <a:rPr lang="en-US" dirty="0"/>
              <a:t> </a:t>
            </a:r>
            <a:r>
              <a:rPr lang="en-US" dirty="0" smtClean="0"/>
              <a:t>of standard operating procedures (SOPs)</a:t>
            </a:r>
          </a:p>
          <a:p>
            <a:pPr lvl="1" eaLnBrk="1" hangingPunct="1">
              <a:buFont typeface="Wingdings" pitchFamily="2" charset="2"/>
              <a:buChar char="l"/>
              <a:defRPr/>
            </a:pPr>
            <a:r>
              <a:rPr lang="en-US" dirty="0" smtClean="0"/>
              <a:t>HACCP</a:t>
            </a:r>
          </a:p>
          <a:p>
            <a:pPr marL="0" lvl="1" indent="0" eaLnBrk="1" hangingPunct="1">
              <a:buSzTx/>
              <a:buFont typeface="Wingdings" pitchFamily="2" charset="2"/>
              <a:buNone/>
              <a:defRPr/>
            </a:pPr>
            <a:r>
              <a:rPr lang="en-US" sz="2400" b="1" dirty="0">
                <a:solidFill>
                  <a:srgbClr val="005CAB"/>
                </a:solidFill>
                <a:ea typeface="+mn-ea"/>
                <a:cs typeface="+mn-cs"/>
              </a:rPr>
              <a:t>These are critical to the success of active managerial </a:t>
            </a:r>
            <a:r>
              <a:rPr lang="en-US" sz="2400" b="1" dirty="0" smtClean="0">
                <a:solidFill>
                  <a:srgbClr val="005CAB"/>
                </a:solidFill>
                <a:ea typeface="+mn-ea"/>
                <a:cs typeface="+mn-cs"/>
              </a:rPr>
              <a:t>control:</a:t>
            </a:r>
            <a:endParaRPr lang="en-US" dirty="0" smtClean="0"/>
          </a:p>
          <a:p>
            <a:pPr lvl="1" eaLnBrk="1" hangingPunct="1">
              <a:buFont typeface="Wingdings" pitchFamily="2" charset="2"/>
              <a:buChar char="l"/>
              <a:defRPr/>
            </a:pPr>
            <a:r>
              <a:rPr lang="en-US" dirty="0" smtClean="0"/>
              <a:t>Monitoring critical activities in the operation</a:t>
            </a:r>
          </a:p>
          <a:p>
            <a:pPr lvl="1" eaLnBrk="1" hangingPunct="1">
              <a:buFont typeface="Wingdings" pitchFamily="2" charset="2"/>
              <a:buChar char="l"/>
              <a:defRPr/>
            </a:pPr>
            <a:r>
              <a:rPr lang="en-US" dirty="0" smtClean="0"/>
              <a:t>Taking the necessary corrective action when required</a:t>
            </a:r>
          </a:p>
          <a:p>
            <a:pPr lvl="1" eaLnBrk="1" hangingPunct="1">
              <a:buFont typeface="Wingdings" pitchFamily="2" charset="2"/>
              <a:buChar char="l"/>
              <a:defRPr/>
            </a:pPr>
            <a:r>
              <a:rPr lang="en-US" dirty="0" smtClean="0"/>
              <a:t>Verifying that the actions taken control the risks factors</a:t>
            </a:r>
            <a:endParaRPr lang="en-US" dirty="0"/>
          </a:p>
          <a:p>
            <a:pPr marL="114300" lvl="1" indent="0" eaLnBrk="1" hangingPunct="1">
              <a:buSzTx/>
              <a:buFont typeface="Wingdings" pitchFamily="2" charset="2"/>
              <a:buNone/>
              <a:defRPr/>
            </a:pPr>
            <a:endParaRPr lang="en-US" dirty="0" smtClean="0"/>
          </a:p>
        </p:txBody>
      </p:sp>
      <p:sp>
        <p:nvSpPr>
          <p:cNvPr id="21504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8-6</a:t>
            </a:r>
          </a:p>
        </p:txBody>
      </p:sp>
      <p:sp>
        <p:nvSpPr>
          <p:cNvPr id="21504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extLst>
      <p:ext uri="{BB962C8B-B14F-4D97-AF65-F5344CB8AC3E}">
        <p14:creationId xmlns:p14="http://schemas.microsoft.com/office/powerpoint/2010/main" val="26179757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body" idx="1"/>
          </p:nvPr>
        </p:nvSpPr>
        <p:spPr>
          <a:xfrm>
            <a:off x="393192" y="1143000"/>
            <a:ext cx="5062868" cy="5015219"/>
          </a:xfrm>
        </p:spPr>
        <p:txBody>
          <a:bodyPr/>
          <a:lstStyle/>
          <a:p>
            <a:pPr marL="0" indent="0" eaLnBrk="1" hangingPunct="1">
              <a:buFont typeface="Wingdings" pitchFamily="2" charset="2"/>
              <a:buNone/>
              <a:defRPr/>
            </a:pPr>
            <a:r>
              <a:rPr lang="en-US" dirty="0" smtClean="0">
                <a:ea typeface="+mn-ea"/>
                <a:cs typeface="+mn-cs"/>
              </a:rPr>
              <a:t>The FDA provides recommendations for controlling the common risk factors for   foodborne illness: </a:t>
            </a:r>
            <a:endParaRPr lang="en-US" sz="2200" dirty="0">
              <a:ea typeface="+mn-ea"/>
              <a:cs typeface="+mn-cs"/>
            </a:endParaRPr>
          </a:p>
          <a:p>
            <a:pPr lvl="1" eaLnBrk="1" hangingPunct="1">
              <a:buFont typeface="Wingdings" pitchFamily="2" charset="2"/>
              <a:buChar char="l"/>
              <a:defRPr/>
            </a:pPr>
            <a:r>
              <a:rPr lang="en-US" dirty="0"/>
              <a:t>Demonstration of </a:t>
            </a:r>
            <a:r>
              <a:rPr lang="en-US" dirty="0" smtClean="0"/>
              <a:t>knowledge</a:t>
            </a:r>
          </a:p>
          <a:p>
            <a:pPr lvl="1" eaLnBrk="1" hangingPunct="1">
              <a:buFont typeface="Wingdings" pitchFamily="2" charset="2"/>
              <a:buChar char="l"/>
              <a:defRPr/>
            </a:pPr>
            <a:r>
              <a:rPr lang="en-US" dirty="0" smtClean="0"/>
              <a:t>Staff </a:t>
            </a:r>
            <a:r>
              <a:rPr lang="en-US" dirty="0"/>
              <a:t>health </a:t>
            </a:r>
            <a:r>
              <a:rPr lang="en-US" dirty="0" smtClean="0"/>
              <a:t>controls</a:t>
            </a:r>
          </a:p>
          <a:p>
            <a:pPr lvl="1" eaLnBrk="1" hangingPunct="1">
              <a:buFont typeface="Wingdings" pitchFamily="2" charset="2"/>
              <a:buChar char="l"/>
              <a:defRPr/>
            </a:pPr>
            <a:r>
              <a:rPr lang="en-US" dirty="0" smtClean="0"/>
              <a:t>Controlling hands as a vehicle of contamination</a:t>
            </a:r>
          </a:p>
          <a:p>
            <a:pPr lvl="1" eaLnBrk="1" hangingPunct="1">
              <a:buFont typeface="Wingdings" pitchFamily="2" charset="2"/>
              <a:buChar char="l"/>
              <a:defRPr/>
            </a:pPr>
            <a:r>
              <a:rPr lang="en-US" dirty="0" smtClean="0"/>
              <a:t>Time and temperature parameters for controlling pathogens</a:t>
            </a:r>
          </a:p>
          <a:p>
            <a:pPr lvl="1" eaLnBrk="1" hangingPunct="1">
              <a:buFont typeface="Wingdings" pitchFamily="2" charset="2"/>
              <a:buChar char="l"/>
              <a:defRPr/>
            </a:pPr>
            <a:r>
              <a:rPr lang="en-US" dirty="0" smtClean="0"/>
              <a:t>Consumer advisories</a:t>
            </a:r>
          </a:p>
          <a:p>
            <a:pPr marL="114300" lvl="1" indent="0" eaLnBrk="1" hangingPunct="1">
              <a:buFont typeface="Wingdings" pitchFamily="2" charset="2"/>
              <a:buNone/>
              <a:defRPr/>
            </a:pPr>
            <a:endParaRPr lang="en-US" dirty="0"/>
          </a:p>
        </p:txBody>
      </p:sp>
      <p:sp>
        <p:nvSpPr>
          <p:cNvPr id="216067"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8-7</a:t>
            </a:r>
          </a:p>
        </p:txBody>
      </p:sp>
      <p:sp>
        <p:nvSpPr>
          <p:cNvPr id="216068"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756" y="1243013"/>
            <a:ext cx="1893143" cy="1410255"/>
          </a:xfrm>
          <a:prstGeom prst="rect">
            <a:avLst/>
          </a:prstGeom>
        </p:spPr>
      </p:pic>
    </p:spTree>
    <p:extLst>
      <p:ext uri="{BB962C8B-B14F-4D97-AF65-F5344CB8AC3E}">
        <p14:creationId xmlns:p14="http://schemas.microsoft.com/office/powerpoint/2010/main" val="4759698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body" idx="1"/>
          </p:nvPr>
        </p:nvSpPr>
        <p:spPr>
          <a:xfrm>
            <a:off x="393192" y="1143000"/>
            <a:ext cx="6238337" cy="4675369"/>
          </a:xfrm>
        </p:spPr>
        <p:txBody>
          <a:bodyPr/>
          <a:lstStyle/>
          <a:p>
            <a:pPr marL="0" indent="0" eaLnBrk="1" hangingPunct="1">
              <a:defRPr/>
            </a:pPr>
            <a:r>
              <a:rPr lang="en-US" dirty="0">
                <a:latin typeface="Arial Narrow" charset="0"/>
                <a:cs typeface="+mn-cs"/>
              </a:rPr>
              <a:t>The HACCP </a:t>
            </a:r>
            <a:r>
              <a:rPr lang="en-US" dirty="0" smtClean="0">
                <a:latin typeface="Arial Narrow" charset="0"/>
                <a:cs typeface="+mn-cs"/>
              </a:rPr>
              <a:t>approach:</a:t>
            </a:r>
            <a:endParaRPr lang="en-US" dirty="0">
              <a:latin typeface="Arial Narrow" charset="0"/>
              <a:cs typeface="+mn-cs"/>
            </a:endParaRPr>
          </a:p>
          <a:p>
            <a:pPr lvl="1" eaLnBrk="1" hangingPunct="1">
              <a:defRPr/>
            </a:pPr>
            <a:r>
              <a:rPr lang="en-US" dirty="0">
                <a:latin typeface="Arial Narrow" charset="0"/>
              </a:rPr>
              <a:t>HACCP is based on identifying significant biological, chemical, or physical hazards at specific points within </a:t>
            </a:r>
            <a:r>
              <a:rPr lang="en-US" dirty="0" smtClean="0">
                <a:latin typeface="Arial Narrow" charset="0"/>
              </a:rPr>
              <a:t/>
            </a:r>
            <a:br>
              <a:rPr lang="en-US" dirty="0" smtClean="0">
                <a:latin typeface="Arial Narrow" charset="0"/>
              </a:rPr>
            </a:br>
            <a:r>
              <a:rPr lang="en-US" dirty="0" smtClean="0">
                <a:latin typeface="Arial Narrow" charset="0"/>
              </a:rPr>
              <a:t>a </a:t>
            </a:r>
            <a:r>
              <a:rPr lang="en-US" dirty="0">
                <a:latin typeface="Arial Narrow" charset="0"/>
              </a:rPr>
              <a:t>product</a:t>
            </a:r>
            <a:r>
              <a:rPr lang="ja-JP" altLang="en-US" dirty="0">
                <a:latin typeface="Arial Narrow" charset="0"/>
              </a:rPr>
              <a:t>’</a:t>
            </a:r>
            <a:r>
              <a:rPr lang="en-US" dirty="0">
                <a:latin typeface="Arial Narrow" charset="0"/>
              </a:rPr>
              <a:t>s flow through an operation</a:t>
            </a:r>
          </a:p>
          <a:p>
            <a:pPr lvl="1" eaLnBrk="1" hangingPunct="1">
              <a:defRPr/>
            </a:pPr>
            <a:r>
              <a:rPr lang="en-US" dirty="0">
                <a:latin typeface="Arial Narrow" charset="0"/>
              </a:rPr>
              <a:t>Once identified, hazards can be prevented, eliminated, or reduced to safe levels</a:t>
            </a:r>
          </a:p>
          <a:p>
            <a:pPr marL="0" indent="0" eaLnBrk="1" hangingPunct="1">
              <a:defRPr/>
            </a:pPr>
            <a:endParaRPr lang="en-US" dirty="0">
              <a:latin typeface="Arial Narrow" charset="0"/>
              <a:cs typeface="+mn-cs"/>
            </a:endParaRPr>
          </a:p>
          <a:p>
            <a:pPr marL="0" indent="0" eaLnBrk="1" hangingPunct="1">
              <a:defRPr/>
            </a:pPr>
            <a:endParaRPr lang="en-US" dirty="0">
              <a:solidFill>
                <a:srgbClr val="000000"/>
              </a:solidFill>
              <a:latin typeface="Arial Narrow" charset="0"/>
              <a:cs typeface="+mn-cs"/>
            </a:endParaRPr>
          </a:p>
        </p:txBody>
      </p:sp>
      <p:sp>
        <p:nvSpPr>
          <p:cNvPr id="21709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8-8</a:t>
            </a:r>
          </a:p>
        </p:txBody>
      </p:sp>
      <p:sp>
        <p:nvSpPr>
          <p:cNvPr id="21709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val="286026548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body" idx="1"/>
          </p:nvPr>
        </p:nvSpPr>
        <p:spPr>
          <a:xfrm>
            <a:off x="393192" y="1143000"/>
            <a:ext cx="5692584" cy="4857775"/>
          </a:xfrm>
        </p:spPr>
        <p:txBody>
          <a:bodyPr/>
          <a:lstStyle/>
          <a:p>
            <a:pPr marL="0" indent="0" eaLnBrk="1" hangingPunct="1">
              <a:defRPr/>
            </a:pPr>
            <a:r>
              <a:rPr lang="en-US" dirty="0">
                <a:latin typeface="Arial Narrow" charset="0"/>
                <a:cs typeface="+mn-cs"/>
              </a:rPr>
              <a:t>To be effective, a HACCP system must be based on a written plan:</a:t>
            </a:r>
          </a:p>
          <a:p>
            <a:pPr lvl="1" eaLnBrk="1" hangingPunct="1">
              <a:defRPr/>
            </a:pPr>
            <a:r>
              <a:rPr lang="en-US" dirty="0">
                <a:latin typeface="Arial Narrow" charset="0"/>
              </a:rPr>
              <a:t>It must be specific to each facility</a:t>
            </a:r>
            <a:r>
              <a:rPr lang="ja-JP" altLang="en-US" dirty="0">
                <a:latin typeface="Arial Narrow" charset="0"/>
              </a:rPr>
              <a:t>’</a:t>
            </a:r>
            <a:r>
              <a:rPr lang="en-US" dirty="0">
                <a:latin typeface="Arial Narrow" charset="0"/>
              </a:rPr>
              <a:t>s menu, customers, equipment, processes, and operations</a:t>
            </a:r>
          </a:p>
          <a:p>
            <a:pPr lvl="1" eaLnBrk="1" hangingPunct="1">
              <a:defRPr/>
            </a:pPr>
            <a:r>
              <a:rPr lang="en-US" dirty="0">
                <a:latin typeface="Arial Narrow" charset="0"/>
              </a:rPr>
              <a:t>A plan that works for one operation may not work for another</a:t>
            </a:r>
          </a:p>
        </p:txBody>
      </p:sp>
      <p:sp>
        <p:nvSpPr>
          <p:cNvPr id="21811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8-9</a:t>
            </a:r>
          </a:p>
        </p:txBody>
      </p:sp>
      <p:sp>
        <p:nvSpPr>
          <p:cNvPr id="218116"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val="405112174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idx="1"/>
          </p:nvPr>
        </p:nvSpPr>
        <p:spPr>
          <a:xfrm>
            <a:off x="393192" y="1143000"/>
            <a:ext cx="7302500" cy="3898900"/>
          </a:xfrm>
        </p:spPr>
        <p:txBody>
          <a:bodyPr/>
          <a:lstStyle/>
          <a:p>
            <a:pPr eaLnBrk="1" hangingPunct="1">
              <a:lnSpc>
                <a:spcPct val="80000"/>
              </a:lnSpc>
              <a:tabLst>
                <a:tab pos="685800" algn="l"/>
              </a:tabLst>
              <a:defRPr/>
            </a:pPr>
            <a:r>
              <a:rPr lang="en-US" dirty="0">
                <a:latin typeface="Arial Narrow" charset="0"/>
                <a:cs typeface="+mn-cs"/>
              </a:rPr>
              <a:t>The </a:t>
            </a:r>
            <a:r>
              <a:rPr lang="en-US" dirty="0" smtClean="0">
                <a:latin typeface="Arial Narrow" charset="0"/>
                <a:cs typeface="+mn-cs"/>
              </a:rPr>
              <a:t>seven </a:t>
            </a:r>
            <a:r>
              <a:rPr lang="en-US" dirty="0">
                <a:latin typeface="Arial Narrow" charset="0"/>
                <a:cs typeface="+mn-cs"/>
              </a:rPr>
              <a:t>HACCP </a:t>
            </a:r>
            <a:r>
              <a:rPr lang="en-US" dirty="0" smtClean="0">
                <a:latin typeface="Arial Narrow" charset="0"/>
                <a:cs typeface="+mn-cs"/>
              </a:rPr>
              <a:t>principles:</a:t>
            </a:r>
            <a:endParaRPr lang="en-US" dirty="0">
              <a:latin typeface="Arial Narrow" charset="0"/>
              <a:cs typeface="+mn-cs"/>
            </a:endParaRPr>
          </a:p>
          <a:p>
            <a:pPr lvl="1" eaLnBrk="1" hangingPunct="1">
              <a:buSzTx/>
              <a:buFont typeface="Wingdings" charset="0"/>
              <a:buAutoNum type="arabicPeriod"/>
              <a:tabLst>
                <a:tab pos="685800" algn="l"/>
              </a:tabLst>
              <a:defRPr/>
            </a:pPr>
            <a:r>
              <a:rPr lang="en-US" dirty="0">
                <a:latin typeface="Arial Narrow" charset="0"/>
              </a:rPr>
              <a:t>Conduct a hazard analysis</a:t>
            </a:r>
          </a:p>
          <a:p>
            <a:pPr lvl="1" eaLnBrk="1" hangingPunct="1">
              <a:buSzTx/>
              <a:buFont typeface="Wingdings" charset="0"/>
              <a:buAutoNum type="arabicPeriod"/>
              <a:tabLst>
                <a:tab pos="685800" algn="l"/>
              </a:tabLst>
              <a:defRPr/>
            </a:pPr>
            <a:r>
              <a:rPr lang="en-US" dirty="0">
                <a:latin typeface="Arial Narrow" charset="0"/>
              </a:rPr>
              <a:t>Determine critical control points (CCPs)</a:t>
            </a:r>
          </a:p>
          <a:p>
            <a:pPr lvl="1" eaLnBrk="1" hangingPunct="1">
              <a:buSzTx/>
              <a:buFont typeface="Wingdings" charset="0"/>
              <a:buAutoNum type="arabicPeriod"/>
              <a:tabLst>
                <a:tab pos="685800" algn="l"/>
              </a:tabLst>
              <a:defRPr/>
            </a:pPr>
            <a:r>
              <a:rPr lang="en-US" dirty="0">
                <a:latin typeface="Arial Narrow" charset="0"/>
              </a:rPr>
              <a:t>Establish critical limits</a:t>
            </a:r>
          </a:p>
          <a:p>
            <a:pPr lvl="1" eaLnBrk="1" hangingPunct="1">
              <a:buSzTx/>
              <a:buFont typeface="Wingdings" charset="0"/>
              <a:buAutoNum type="arabicPeriod"/>
              <a:tabLst>
                <a:tab pos="685800" algn="l"/>
              </a:tabLst>
              <a:defRPr/>
            </a:pPr>
            <a:r>
              <a:rPr lang="en-US" dirty="0">
                <a:latin typeface="Arial Narrow" charset="0"/>
              </a:rPr>
              <a:t>Establish monitoring procedures</a:t>
            </a:r>
          </a:p>
          <a:p>
            <a:pPr lvl="1" eaLnBrk="1" hangingPunct="1">
              <a:buSzTx/>
              <a:buFont typeface="Wingdings" charset="0"/>
              <a:buAutoNum type="arabicPeriod"/>
              <a:tabLst>
                <a:tab pos="685800" algn="l"/>
              </a:tabLst>
              <a:defRPr/>
            </a:pPr>
            <a:r>
              <a:rPr lang="en-US" dirty="0">
                <a:latin typeface="Arial Narrow" charset="0"/>
              </a:rPr>
              <a:t>Identify corrective actions</a:t>
            </a:r>
          </a:p>
          <a:p>
            <a:pPr lvl="1" eaLnBrk="1" hangingPunct="1">
              <a:buSzTx/>
              <a:buFont typeface="Wingdings" charset="0"/>
              <a:buAutoNum type="arabicPeriod"/>
              <a:tabLst>
                <a:tab pos="685800" algn="l"/>
              </a:tabLst>
              <a:defRPr/>
            </a:pPr>
            <a:r>
              <a:rPr lang="en-US" dirty="0">
                <a:latin typeface="Arial Narrow" charset="0"/>
              </a:rPr>
              <a:t>Verify that the system works</a:t>
            </a:r>
          </a:p>
          <a:p>
            <a:pPr lvl="1" eaLnBrk="1" hangingPunct="1">
              <a:buSzTx/>
              <a:buFont typeface="Wingdings" charset="0"/>
              <a:buAutoNum type="arabicPeriod"/>
              <a:tabLst>
                <a:tab pos="685800" algn="l"/>
              </a:tabLst>
              <a:defRPr/>
            </a:pPr>
            <a:r>
              <a:rPr lang="en-US" dirty="0">
                <a:latin typeface="Arial Narrow" charset="0"/>
              </a:rPr>
              <a:t>Establish procedures for record keeping and documentation</a:t>
            </a:r>
          </a:p>
          <a:p>
            <a:pPr marL="685800" lvl="1" indent="-571500" eaLnBrk="1" hangingPunct="1">
              <a:lnSpc>
                <a:spcPct val="80000"/>
              </a:lnSpc>
              <a:buSzTx/>
              <a:buFont typeface="Wingdings" charset="0"/>
              <a:buNone/>
              <a:tabLst>
                <a:tab pos="685800" algn="l"/>
              </a:tabLst>
              <a:defRPr/>
            </a:pPr>
            <a:endParaRPr lang="en-US" dirty="0">
              <a:latin typeface="Arial Narrow" charset="0"/>
            </a:endParaRPr>
          </a:p>
          <a:p>
            <a:pPr marL="685800" lvl="1" indent="-571500" eaLnBrk="1" hangingPunct="1">
              <a:lnSpc>
                <a:spcPct val="80000"/>
              </a:lnSpc>
              <a:tabLst>
                <a:tab pos="685800" algn="l"/>
              </a:tabLst>
              <a:defRPr/>
            </a:pPr>
            <a:endParaRPr lang="en-US" dirty="0">
              <a:latin typeface="Arial Narrow" charset="0"/>
            </a:endParaRPr>
          </a:p>
        </p:txBody>
      </p:sp>
      <p:sp>
        <p:nvSpPr>
          <p:cNvPr id="21913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8-10</a:t>
            </a:r>
          </a:p>
        </p:txBody>
      </p:sp>
      <p:sp>
        <p:nvSpPr>
          <p:cNvPr id="219140"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extLst>
      <p:ext uri="{BB962C8B-B14F-4D97-AF65-F5344CB8AC3E}">
        <p14:creationId xmlns:p14="http://schemas.microsoft.com/office/powerpoint/2010/main" val="247290918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body" idx="1"/>
          </p:nvPr>
        </p:nvSpPr>
        <p:spPr>
          <a:xfrm>
            <a:off x="393192" y="1143000"/>
            <a:ext cx="8131177" cy="2271724"/>
          </a:xfrm>
        </p:spPr>
        <p:txBody>
          <a:bodyPr/>
          <a:lstStyle/>
          <a:p>
            <a:pPr marL="0" indent="0" eaLnBrk="1" hangingPunct="1">
              <a:defRPr/>
            </a:pPr>
            <a:r>
              <a:rPr lang="en-US" dirty="0">
                <a:latin typeface="Arial Narrow" charset="0"/>
                <a:cs typeface="+mn-cs"/>
              </a:rPr>
              <a:t>Principle 1: Conduct a hazard </a:t>
            </a:r>
            <a:r>
              <a:rPr lang="en-US" dirty="0" smtClean="0">
                <a:latin typeface="Arial Narrow" charset="0"/>
                <a:cs typeface="+mn-cs"/>
              </a:rPr>
              <a:t>analysis</a:t>
            </a:r>
            <a:endParaRPr lang="en-US" dirty="0">
              <a:latin typeface="Arial Narrow" charset="0"/>
              <a:cs typeface="+mn-cs"/>
            </a:endParaRPr>
          </a:p>
          <a:p>
            <a:pPr lvl="1" eaLnBrk="1" hangingPunct="1">
              <a:defRPr/>
            </a:pPr>
            <a:r>
              <a:rPr lang="en-US" dirty="0">
                <a:latin typeface="Arial Narrow" charset="0"/>
              </a:rPr>
              <a:t>Identify potential hazards in the food served by looking at how it </a:t>
            </a:r>
            <a:r>
              <a:rPr lang="en-US" dirty="0" smtClean="0">
                <a:latin typeface="Arial Narrow" charset="0"/>
              </a:rPr>
              <a:t/>
            </a:r>
            <a:br>
              <a:rPr lang="en-US" dirty="0" smtClean="0">
                <a:latin typeface="Arial Narrow" charset="0"/>
              </a:rPr>
            </a:br>
            <a:r>
              <a:rPr lang="en-US" dirty="0" smtClean="0">
                <a:latin typeface="Arial Narrow" charset="0"/>
              </a:rPr>
              <a:t>is </a:t>
            </a:r>
            <a:r>
              <a:rPr lang="en-US" dirty="0">
                <a:latin typeface="Arial Narrow" charset="0"/>
              </a:rPr>
              <a:t>processed</a:t>
            </a:r>
          </a:p>
          <a:p>
            <a:pPr lvl="1" eaLnBrk="1" hangingPunct="1">
              <a:defRPr/>
            </a:pPr>
            <a:r>
              <a:rPr lang="en-US" dirty="0">
                <a:latin typeface="Arial Narrow" charset="0"/>
              </a:rPr>
              <a:t>Identify TCS food items and determine where hazards are likely to occur for each one; look for biological, chemical, and physical contaminants</a:t>
            </a:r>
          </a:p>
          <a:p>
            <a:pPr marL="571500" lvl="1" indent="-457200" eaLnBrk="1" hangingPunct="1">
              <a:defRPr/>
            </a:pPr>
            <a:endParaRPr lang="en-US" dirty="0">
              <a:latin typeface="Arial Narrow" charset="0"/>
            </a:endParaRPr>
          </a:p>
        </p:txBody>
      </p:sp>
      <p:sp>
        <p:nvSpPr>
          <p:cNvPr id="220164" name="Text Box 2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8-11</a:t>
            </a:r>
          </a:p>
        </p:txBody>
      </p:sp>
      <p:sp>
        <p:nvSpPr>
          <p:cNvPr id="220165" name="Rectangle 2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3584969"/>
            <a:ext cx="8141208" cy="2102332"/>
          </a:xfrm>
          <a:prstGeom prst="rect">
            <a:avLst/>
          </a:prstGeom>
        </p:spPr>
      </p:pic>
    </p:spTree>
    <p:extLst>
      <p:ext uri="{BB962C8B-B14F-4D97-AF65-F5344CB8AC3E}">
        <p14:creationId xmlns:p14="http://schemas.microsoft.com/office/powerpoint/2010/main" val="160762239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idx="1"/>
          </p:nvPr>
        </p:nvSpPr>
        <p:spPr>
          <a:xfrm>
            <a:off x="393192" y="1143000"/>
            <a:ext cx="5031382" cy="4727851"/>
          </a:xfrm>
        </p:spPr>
        <p:txBody>
          <a:bodyPr/>
          <a:lstStyle/>
          <a:p>
            <a:pPr marL="0" indent="0" eaLnBrk="1" hangingPunct="1">
              <a:defRPr/>
            </a:pPr>
            <a:r>
              <a:rPr lang="en-US" dirty="0">
                <a:latin typeface="Arial Narrow" charset="0"/>
                <a:cs typeface="+mn-cs"/>
              </a:rPr>
              <a:t>Principle 2: Determine critical control points (CCPs)</a:t>
            </a:r>
          </a:p>
          <a:p>
            <a:pPr lvl="1" eaLnBrk="1" hangingPunct="1">
              <a:defRPr/>
            </a:pPr>
            <a:r>
              <a:rPr lang="en-US" dirty="0">
                <a:latin typeface="Arial Narrow" charset="0"/>
              </a:rPr>
              <a:t>Find points in the process where identified hazards can be prevented, eliminated, or reduced to safe levels—these are the CCPs</a:t>
            </a:r>
          </a:p>
          <a:p>
            <a:pPr lvl="1" eaLnBrk="1" hangingPunct="1">
              <a:defRPr/>
            </a:pPr>
            <a:r>
              <a:rPr lang="en-US" dirty="0">
                <a:latin typeface="Arial Narrow" charset="0"/>
              </a:rPr>
              <a:t>Depending on the process, there may be more than one CCP</a:t>
            </a:r>
          </a:p>
        </p:txBody>
      </p:sp>
      <p:sp>
        <p:nvSpPr>
          <p:cNvPr id="22118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8-12</a:t>
            </a:r>
          </a:p>
        </p:txBody>
      </p:sp>
      <p:sp>
        <p:nvSpPr>
          <p:cNvPr id="22118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extLst>
      <p:ext uri="{BB962C8B-B14F-4D97-AF65-F5344CB8AC3E}">
        <p14:creationId xmlns:p14="http://schemas.microsoft.com/office/powerpoint/2010/main" val="77407564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body" idx="1"/>
          </p:nvPr>
        </p:nvSpPr>
        <p:spPr>
          <a:xfrm>
            <a:off x="393192" y="1143000"/>
            <a:ext cx="4981575" cy="4914900"/>
          </a:xfrm>
        </p:spPr>
        <p:txBody>
          <a:bodyPr/>
          <a:lstStyle/>
          <a:p>
            <a:pPr marL="0" indent="0" eaLnBrk="1" hangingPunct="1">
              <a:defRPr/>
            </a:pPr>
            <a:r>
              <a:rPr lang="en-US" dirty="0">
                <a:latin typeface="Arial Narrow" charset="0"/>
                <a:cs typeface="+mn-cs"/>
              </a:rPr>
              <a:t>Principle 3: Establish critical limits</a:t>
            </a:r>
          </a:p>
          <a:p>
            <a:pPr lvl="1" eaLnBrk="1" hangingPunct="1">
              <a:defRPr/>
            </a:pPr>
            <a:r>
              <a:rPr lang="en-US" dirty="0">
                <a:latin typeface="Arial Narrow" charset="0"/>
              </a:rPr>
              <a:t>For each CCP, establish minimum or maximum limits</a:t>
            </a:r>
          </a:p>
          <a:p>
            <a:pPr lvl="1" eaLnBrk="1" hangingPunct="1">
              <a:defRPr/>
            </a:pPr>
            <a:r>
              <a:rPr lang="en-US" dirty="0">
                <a:latin typeface="Arial Narrow" charset="0"/>
              </a:rPr>
              <a:t>These limits must be met </a:t>
            </a:r>
            <a:r>
              <a:rPr lang="en-US" dirty="0" smtClean="0">
                <a:latin typeface="Arial Narrow" charset="0"/>
              </a:rPr>
              <a:t>to </a:t>
            </a:r>
            <a:endParaRPr lang="en-US" dirty="0">
              <a:latin typeface="Arial Narrow" charset="0"/>
            </a:endParaRPr>
          </a:p>
          <a:p>
            <a:pPr lvl="2" eaLnBrk="1" hangingPunct="1">
              <a:defRPr/>
            </a:pPr>
            <a:r>
              <a:rPr lang="en-US" dirty="0">
                <a:latin typeface="Arial Narrow" charset="0"/>
              </a:rPr>
              <a:t>Prevent or eliminate the hazard</a:t>
            </a:r>
          </a:p>
          <a:p>
            <a:pPr lvl="2" eaLnBrk="1" hangingPunct="1">
              <a:defRPr/>
            </a:pPr>
            <a:r>
              <a:rPr lang="en-US" dirty="0">
                <a:latin typeface="Arial Narrow" charset="0"/>
              </a:rPr>
              <a:t>Reduce it to a safe level</a:t>
            </a:r>
          </a:p>
          <a:p>
            <a:pPr marL="571500" lvl="1" indent="-457200" eaLnBrk="1" hangingPunct="1">
              <a:defRPr/>
            </a:pPr>
            <a:endParaRPr lang="en-US" dirty="0">
              <a:latin typeface="Arial Narrow" charset="0"/>
            </a:endParaRPr>
          </a:p>
        </p:txBody>
      </p:sp>
      <p:grpSp>
        <p:nvGrpSpPr>
          <p:cNvPr id="461826" name="Group 9"/>
          <p:cNvGrpSpPr>
            <a:grpSpLocks/>
          </p:cNvGrpSpPr>
          <p:nvPr/>
        </p:nvGrpSpPr>
        <p:grpSpPr bwMode="auto">
          <a:xfrm>
            <a:off x="6554153" y="1149354"/>
            <a:ext cx="2286000" cy="3028950"/>
            <a:chOff x="4069" y="1087"/>
            <a:chExt cx="1440" cy="1908"/>
          </a:xfrm>
        </p:grpSpPr>
        <p:pic>
          <p:nvPicPr>
            <p:cNvPr id="461829" name="Picture 4" descr="slide_10_14"/>
            <p:cNvPicPr>
              <a:picLocks noChangeAspect="1" noChangeArrowheads="1"/>
            </p:cNvPicPr>
            <p:nvPr/>
          </p:nvPicPr>
          <p:blipFill>
            <a:blip r:embed="rId3">
              <a:clrChange>
                <a:clrFrom>
                  <a:srgbClr val="BAE0E3"/>
                </a:clrFrom>
                <a:clrTo>
                  <a:srgbClr val="BAE0E3">
                    <a:alpha val="0"/>
                  </a:srgbClr>
                </a:clrTo>
              </a:clrChange>
              <a:extLst>
                <a:ext uri="{28A0092B-C50C-407E-A947-70E740481C1C}">
                  <a14:useLocalDpi xmlns:a14="http://schemas.microsoft.com/office/drawing/2010/main" val="0"/>
                </a:ext>
              </a:extLst>
            </a:blip>
            <a:srcRect/>
            <a:stretch>
              <a:fillRect/>
            </a:stretch>
          </p:blipFill>
          <p:spPr bwMode="auto">
            <a:xfrm>
              <a:off x="4069" y="1087"/>
              <a:ext cx="1440"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5" name="Text Box 5"/>
            <p:cNvSpPr txBox="1">
              <a:spLocks noChangeArrowheads="1"/>
            </p:cNvSpPr>
            <p:nvPr/>
          </p:nvSpPr>
          <p:spPr bwMode="auto">
            <a:xfrm>
              <a:off x="4392" y="1139"/>
              <a:ext cx="8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hangingPunct="1">
                <a:defRPr/>
              </a:pPr>
              <a:r>
                <a:rPr lang="en-US" sz="2400" dirty="0" smtClean="0">
                  <a:cs typeface="+mn-cs"/>
                </a:rPr>
                <a:t>Critical </a:t>
              </a:r>
            </a:p>
            <a:p>
              <a:pPr algn="ctr" eaLnBrk="1" hangingPunct="1">
                <a:defRPr/>
              </a:pPr>
              <a:r>
                <a:rPr lang="en-US" sz="2400" dirty="0" smtClean="0">
                  <a:cs typeface="+mn-cs"/>
                </a:rPr>
                <a:t>Limit</a:t>
              </a:r>
            </a:p>
          </p:txBody>
        </p:sp>
      </p:grpSp>
      <p:sp>
        <p:nvSpPr>
          <p:cNvPr id="22221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8-13</a:t>
            </a:r>
          </a:p>
        </p:txBody>
      </p:sp>
      <p:sp>
        <p:nvSpPr>
          <p:cNvPr id="222213"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extLst>
      <p:ext uri="{BB962C8B-B14F-4D97-AF65-F5344CB8AC3E}">
        <p14:creationId xmlns:p14="http://schemas.microsoft.com/office/powerpoint/2010/main" val="398043006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4"/>
          <p:cNvSpPr>
            <a:spLocks noGrp="1" noChangeArrowheads="1"/>
          </p:cNvSpPr>
          <p:nvPr>
            <p:ph type="body" idx="1"/>
          </p:nvPr>
        </p:nvSpPr>
        <p:spPr>
          <a:xfrm>
            <a:off x="393192" y="1143000"/>
            <a:ext cx="5797536" cy="4412963"/>
          </a:xfrm>
        </p:spPr>
        <p:txBody>
          <a:bodyPr/>
          <a:lstStyle/>
          <a:p>
            <a:pPr marL="0" indent="0" eaLnBrk="1" hangingPunct="1">
              <a:defRPr/>
            </a:pPr>
            <a:r>
              <a:rPr lang="en-US" dirty="0">
                <a:latin typeface="Arial Narrow" charset="0"/>
                <a:cs typeface="+mn-cs"/>
              </a:rPr>
              <a:t>Principle 4: Establish monitoring procedures</a:t>
            </a:r>
          </a:p>
          <a:p>
            <a:pPr lvl="1" eaLnBrk="1" hangingPunct="1">
              <a:defRPr/>
            </a:pPr>
            <a:r>
              <a:rPr lang="en-US" dirty="0">
                <a:latin typeface="Arial Narrow" charset="0"/>
              </a:rPr>
              <a:t>Determine the best way to check critical limits</a:t>
            </a:r>
          </a:p>
          <a:p>
            <a:pPr lvl="2" eaLnBrk="1" hangingPunct="1">
              <a:defRPr/>
            </a:pPr>
            <a:r>
              <a:rPr lang="en-US" dirty="0">
                <a:latin typeface="Arial Narrow" charset="0"/>
              </a:rPr>
              <a:t>Make sure they are </a:t>
            </a:r>
            <a:r>
              <a:rPr lang="en-US" dirty="0" smtClean="0">
                <a:latin typeface="Arial Narrow" charset="0"/>
              </a:rPr>
              <a:t>consistently </a:t>
            </a:r>
            <a:r>
              <a:rPr lang="en-US" dirty="0">
                <a:latin typeface="Arial Narrow" charset="0"/>
              </a:rPr>
              <a:t>met</a:t>
            </a:r>
          </a:p>
          <a:p>
            <a:pPr lvl="1" eaLnBrk="1" hangingPunct="1">
              <a:defRPr/>
            </a:pPr>
            <a:r>
              <a:rPr lang="en-US" dirty="0">
                <a:latin typeface="Arial Narrow" charset="0"/>
              </a:rPr>
              <a:t>Identify who will monitor them and how often</a:t>
            </a:r>
          </a:p>
          <a:p>
            <a:pPr marL="571500" lvl="1" indent="-457200" eaLnBrk="1" hangingPunct="1">
              <a:defRPr/>
            </a:pPr>
            <a:endParaRPr lang="en-US" dirty="0">
              <a:latin typeface="Arial Narrow" charset="0"/>
            </a:endParaRPr>
          </a:p>
        </p:txBody>
      </p:sp>
      <p:sp>
        <p:nvSpPr>
          <p:cNvPr id="223235"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8-14</a:t>
            </a:r>
          </a:p>
        </p:txBody>
      </p:sp>
      <p:sp>
        <p:nvSpPr>
          <p:cNvPr id="223236"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5032"/>
            <a:ext cx="2103120" cy="1917550"/>
          </a:xfrm>
          <a:prstGeom prst="rect">
            <a:avLst/>
          </a:prstGeom>
        </p:spPr>
      </p:pic>
    </p:spTree>
    <p:extLst>
      <p:ext uri="{BB962C8B-B14F-4D97-AF65-F5344CB8AC3E}">
        <p14:creationId xmlns:p14="http://schemas.microsoft.com/office/powerpoint/2010/main" val="100489095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8-15</a:t>
            </a:r>
          </a:p>
        </p:txBody>
      </p:sp>
      <p:sp>
        <p:nvSpPr>
          <p:cNvPr id="224259"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
        <p:nvSpPr>
          <p:cNvPr id="224260" name="Rectangle 13"/>
          <p:cNvSpPr>
            <a:spLocks noGrp="1" noChangeArrowheads="1"/>
          </p:cNvSpPr>
          <p:nvPr>
            <p:ph type="body" idx="1"/>
          </p:nvPr>
        </p:nvSpPr>
        <p:spPr>
          <a:xfrm>
            <a:off x="393192" y="1143000"/>
            <a:ext cx="4883150" cy="2087880"/>
          </a:xfrm>
        </p:spPr>
        <p:txBody>
          <a:bodyPr/>
          <a:lstStyle/>
          <a:p>
            <a:pPr marL="0" indent="0" eaLnBrk="1" hangingPunct="1">
              <a:defRPr/>
            </a:pPr>
            <a:r>
              <a:rPr lang="en-US" dirty="0">
                <a:latin typeface="Arial Narrow" charset="0"/>
                <a:cs typeface="+mn-cs"/>
              </a:rPr>
              <a:t>Principle 5: Identify corrective actions</a:t>
            </a:r>
          </a:p>
          <a:p>
            <a:pPr lvl="1" eaLnBrk="1" hangingPunct="1">
              <a:defRPr/>
            </a:pPr>
            <a:r>
              <a:rPr lang="en-US" dirty="0">
                <a:latin typeface="Arial Narrow" charset="0"/>
              </a:rPr>
              <a:t>Identify steps that must be taken when a critical limit is not met</a:t>
            </a:r>
          </a:p>
          <a:p>
            <a:pPr lvl="1" eaLnBrk="1" hangingPunct="1">
              <a:defRPr/>
            </a:pPr>
            <a:r>
              <a:rPr lang="en-US" dirty="0">
                <a:latin typeface="Arial Narrow" charset="0"/>
              </a:rPr>
              <a:t>Determine these steps in advance</a:t>
            </a:r>
          </a:p>
          <a:p>
            <a:pPr marL="520700" lvl="1" indent="-406400" eaLnBrk="1" hangingPunct="1">
              <a:defRPr/>
            </a:pPr>
            <a:endParaRPr lang="en-US" dirty="0">
              <a:latin typeface="Arial Narrow" charset="0"/>
            </a:endParaRPr>
          </a:p>
          <a:p>
            <a:pPr marL="520700" lvl="1" indent="-406400" eaLnBrk="1" hangingPunct="1">
              <a:defRPr/>
            </a:pPr>
            <a:endParaRPr lang="en-US" dirty="0">
              <a:latin typeface="Arial Narrow"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180" y="1243013"/>
            <a:ext cx="2098296" cy="1921969"/>
          </a:xfrm>
          <a:prstGeom prst="rect">
            <a:avLst/>
          </a:prstGeom>
        </p:spPr>
      </p:pic>
    </p:spTree>
    <p:extLst>
      <p:ext uri="{BB962C8B-B14F-4D97-AF65-F5344CB8AC3E}">
        <p14:creationId xmlns:p14="http://schemas.microsoft.com/office/powerpoint/2010/main" val="1240595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43000"/>
            <a:ext cx="5172075" cy="4983163"/>
          </a:xfrm>
        </p:spPr>
        <p:txBody>
          <a:bodyPr/>
          <a:lstStyle/>
          <a:p>
            <a:pPr marL="0" lvl="1" indent="0" eaLnBrk="1" hangingPunct="1">
              <a:buFont typeface="Wingdings" pitchFamily="2" charset="2"/>
              <a:buNone/>
              <a:defRPr/>
            </a:pPr>
            <a:r>
              <a:rPr lang="en-US" sz="2400" b="1" dirty="0">
                <a:solidFill>
                  <a:srgbClr val="005CAB"/>
                </a:solidFill>
                <a:ea typeface="+mn-ea"/>
                <a:cs typeface="+mn-cs"/>
              </a:rPr>
              <a:t>Training and </a:t>
            </a:r>
            <a:r>
              <a:rPr lang="en-US" sz="2400" b="1" dirty="0" smtClean="0">
                <a:solidFill>
                  <a:srgbClr val="005CAB"/>
                </a:solidFill>
                <a:ea typeface="+mn-ea"/>
                <a:cs typeface="+mn-cs"/>
              </a:rPr>
              <a:t>monitoring:</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Train staff to follow food safety procedures</a:t>
            </a:r>
          </a:p>
          <a:p>
            <a:pPr marL="347472" lvl="1" indent="-347472" eaLnBrk="1" hangingPunct="1">
              <a:lnSpc>
                <a:spcPct val="100000"/>
              </a:lnSpc>
              <a:spcBef>
                <a:spcPts val="900"/>
              </a:spcBef>
              <a:buFont typeface="Wingdings" pitchFamily="2" charset="2"/>
              <a:buChar char="l"/>
              <a:defRPr/>
            </a:pPr>
            <a:r>
              <a:rPr lang="en-US" dirty="0" smtClean="0"/>
              <a:t>Provide initial and ongoing training</a:t>
            </a:r>
          </a:p>
          <a:p>
            <a:pPr marL="347472" lvl="1" indent="-347472" eaLnBrk="1" hangingPunct="1">
              <a:lnSpc>
                <a:spcPct val="100000"/>
              </a:lnSpc>
              <a:spcBef>
                <a:spcPts val="900"/>
              </a:spcBef>
              <a:buFont typeface="Wingdings" pitchFamily="2" charset="2"/>
              <a:buChar char="l"/>
              <a:defRPr/>
            </a:pPr>
            <a:r>
              <a:rPr lang="en-US" dirty="0" smtClean="0"/>
              <a:t>Provide all staff with general food </a:t>
            </a:r>
            <a:br>
              <a:rPr lang="en-US" dirty="0" smtClean="0"/>
            </a:br>
            <a:r>
              <a:rPr lang="en-US" dirty="0" smtClean="0"/>
              <a:t>safety knowledge</a:t>
            </a:r>
          </a:p>
          <a:p>
            <a:pPr marL="347472" lvl="1" indent="-347472" eaLnBrk="1" hangingPunct="1">
              <a:lnSpc>
                <a:spcPct val="100000"/>
              </a:lnSpc>
              <a:spcBef>
                <a:spcPts val="900"/>
              </a:spcBef>
              <a:buFont typeface="Wingdings" pitchFamily="2" charset="2"/>
              <a:buChar char="l"/>
              <a:defRPr/>
            </a:pPr>
            <a:r>
              <a:rPr lang="en-US" dirty="0" smtClean="0"/>
              <a:t>Provide job specific food safety training </a:t>
            </a:r>
          </a:p>
          <a:p>
            <a:pPr marL="347472" lvl="1" indent="-347472" eaLnBrk="1" hangingPunct="1">
              <a:lnSpc>
                <a:spcPct val="100000"/>
              </a:lnSpc>
              <a:spcBef>
                <a:spcPts val="900"/>
              </a:spcBef>
              <a:buFont typeface="Wingdings" pitchFamily="2" charset="2"/>
              <a:buChar char="l"/>
              <a:defRPr/>
            </a:pPr>
            <a:r>
              <a:rPr lang="en-US" dirty="0" smtClean="0"/>
              <a:t>Retrain staff regularly</a:t>
            </a:r>
          </a:p>
          <a:p>
            <a:pPr marL="347472" lvl="1" indent="-347472" eaLnBrk="1" hangingPunct="1">
              <a:lnSpc>
                <a:spcPct val="100000"/>
              </a:lnSpc>
              <a:spcBef>
                <a:spcPts val="900"/>
              </a:spcBef>
              <a:buFont typeface="Wingdings" pitchFamily="2" charset="2"/>
              <a:buChar char="l"/>
              <a:defRPr/>
            </a:pPr>
            <a:r>
              <a:rPr lang="en-US" dirty="0" smtClean="0"/>
              <a:t>Monitor staff to make sure they are following procedures</a:t>
            </a:r>
          </a:p>
          <a:p>
            <a:pPr marL="347472" lvl="1" indent="-347472" eaLnBrk="1" hangingPunct="1">
              <a:lnSpc>
                <a:spcPct val="100000"/>
              </a:lnSpc>
              <a:spcBef>
                <a:spcPts val="900"/>
              </a:spcBef>
              <a:buFont typeface="Wingdings" pitchFamily="2" charset="2"/>
              <a:buChar char="l"/>
              <a:defRPr/>
            </a:pPr>
            <a:r>
              <a:rPr lang="en-US" dirty="0" smtClean="0"/>
              <a:t>Document training</a:t>
            </a:r>
          </a:p>
        </p:txBody>
      </p:sp>
      <p:sp>
        <p:nvSpPr>
          <p:cNvPr id="3686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403" y="1244038"/>
            <a:ext cx="2100072" cy="1412222"/>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body" idx="1"/>
          </p:nvPr>
        </p:nvSpPr>
        <p:spPr>
          <a:xfrm>
            <a:off x="393192" y="1143000"/>
            <a:ext cx="5482678" cy="3764280"/>
          </a:xfrm>
        </p:spPr>
        <p:txBody>
          <a:bodyPr/>
          <a:lstStyle/>
          <a:p>
            <a:pPr marL="0" indent="0" eaLnBrk="1" hangingPunct="1">
              <a:defRPr/>
            </a:pPr>
            <a:r>
              <a:rPr lang="en-US" dirty="0">
                <a:latin typeface="Arial Narrow" charset="0"/>
                <a:cs typeface="+mn-cs"/>
              </a:rPr>
              <a:t>Principle 6: Verify that the system works</a:t>
            </a:r>
          </a:p>
          <a:p>
            <a:pPr lvl="1" eaLnBrk="1" hangingPunct="1">
              <a:defRPr/>
            </a:pPr>
            <a:r>
              <a:rPr lang="en-US" dirty="0">
                <a:latin typeface="Arial Narrow" charset="0"/>
              </a:rPr>
              <a:t>Determine if the plan is working as intended</a:t>
            </a:r>
          </a:p>
          <a:p>
            <a:pPr lvl="1" eaLnBrk="1" hangingPunct="1">
              <a:defRPr/>
            </a:pPr>
            <a:r>
              <a:rPr lang="en-US" dirty="0">
                <a:latin typeface="Arial Narrow" charset="0"/>
              </a:rPr>
              <a:t>Evaluate the plan on a regular basis </a:t>
            </a:r>
            <a:r>
              <a:rPr lang="en-US" dirty="0" smtClean="0">
                <a:latin typeface="Arial Narrow" charset="0"/>
              </a:rPr>
              <a:t>using</a:t>
            </a:r>
            <a:endParaRPr lang="en-US" dirty="0">
              <a:latin typeface="Arial Narrow" charset="0"/>
            </a:endParaRPr>
          </a:p>
          <a:p>
            <a:pPr lvl="2" eaLnBrk="1" hangingPunct="1">
              <a:defRPr/>
            </a:pPr>
            <a:r>
              <a:rPr lang="en-US" dirty="0">
                <a:latin typeface="Arial Narrow" charset="0"/>
              </a:rPr>
              <a:t>Monitoring charts</a:t>
            </a:r>
          </a:p>
          <a:p>
            <a:pPr lvl="2" eaLnBrk="1" hangingPunct="1">
              <a:defRPr/>
            </a:pPr>
            <a:r>
              <a:rPr lang="en-US" dirty="0">
                <a:latin typeface="Arial Narrow" charset="0"/>
              </a:rPr>
              <a:t>Records</a:t>
            </a:r>
          </a:p>
          <a:p>
            <a:pPr lvl="2" eaLnBrk="1" hangingPunct="1">
              <a:defRPr/>
            </a:pPr>
            <a:r>
              <a:rPr lang="en-US" dirty="0">
                <a:latin typeface="Arial Narrow" charset="0"/>
              </a:rPr>
              <a:t>Hazard analysis</a:t>
            </a:r>
          </a:p>
          <a:p>
            <a:pPr lvl="1" eaLnBrk="1" hangingPunct="1">
              <a:defRPr/>
            </a:pPr>
            <a:r>
              <a:rPr lang="en-US" dirty="0">
                <a:latin typeface="Arial Narrow" charset="0"/>
              </a:rPr>
              <a:t>Determine if your plan prevents, reduces, or eliminates identified </a:t>
            </a:r>
            <a:r>
              <a:rPr lang="en-US" dirty="0" smtClean="0">
                <a:latin typeface="Arial Narrow" charset="0"/>
              </a:rPr>
              <a:t>hazards</a:t>
            </a:r>
            <a:endParaRPr lang="en-US" dirty="0">
              <a:latin typeface="Arial Narrow" charset="0"/>
            </a:endParaRPr>
          </a:p>
        </p:txBody>
      </p:sp>
      <p:sp>
        <p:nvSpPr>
          <p:cNvPr id="22528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8-16</a:t>
            </a:r>
          </a:p>
        </p:txBody>
      </p:sp>
      <p:sp>
        <p:nvSpPr>
          <p:cNvPr id="225285" name="Rectangle 1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917550"/>
          </a:xfrm>
          <a:prstGeom prst="rect">
            <a:avLst/>
          </a:prstGeom>
        </p:spPr>
      </p:pic>
    </p:spTree>
    <p:extLst>
      <p:ext uri="{BB962C8B-B14F-4D97-AF65-F5344CB8AC3E}">
        <p14:creationId xmlns:p14="http://schemas.microsoft.com/office/powerpoint/2010/main" val="374460876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body" idx="1"/>
          </p:nvPr>
        </p:nvSpPr>
        <p:spPr>
          <a:xfrm>
            <a:off x="393192" y="1143000"/>
            <a:ext cx="5257800" cy="4914900"/>
          </a:xfrm>
        </p:spPr>
        <p:txBody>
          <a:bodyPr/>
          <a:lstStyle/>
          <a:p>
            <a:pPr marL="0" indent="0" eaLnBrk="1" hangingPunct="1">
              <a:defRPr/>
            </a:pPr>
            <a:r>
              <a:rPr lang="en-US" dirty="0">
                <a:latin typeface="Arial Narrow" charset="0"/>
                <a:cs typeface="+mn-cs"/>
              </a:rPr>
              <a:t>Principle 7: Establish procedures for record keeping and documentation</a:t>
            </a:r>
          </a:p>
          <a:p>
            <a:pPr marL="0" indent="0" eaLnBrk="1" hangingPunct="1">
              <a:defRPr/>
            </a:pPr>
            <a:r>
              <a:rPr lang="en-US" dirty="0">
                <a:latin typeface="Arial Narrow" charset="0"/>
                <a:cs typeface="+mn-cs"/>
              </a:rPr>
              <a:t>Keep records for these actions:</a:t>
            </a:r>
          </a:p>
          <a:p>
            <a:pPr lvl="1" eaLnBrk="1" hangingPunct="1">
              <a:defRPr/>
            </a:pPr>
            <a:r>
              <a:rPr lang="en-US" dirty="0">
                <a:latin typeface="Arial Narrow" charset="0"/>
              </a:rPr>
              <a:t>Monitoring activities</a:t>
            </a:r>
          </a:p>
          <a:p>
            <a:pPr lvl="1" eaLnBrk="1" hangingPunct="1">
              <a:defRPr/>
            </a:pPr>
            <a:r>
              <a:rPr lang="en-US" dirty="0">
                <a:latin typeface="Arial Narrow" charset="0"/>
              </a:rPr>
              <a:t>Corrective actions</a:t>
            </a:r>
          </a:p>
          <a:p>
            <a:pPr lvl="1" eaLnBrk="1" hangingPunct="1">
              <a:defRPr/>
            </a:pPr>
            <a:r>
              <a:rPr lang="en-US" dirty="0">
                <a:latin typeface="Arial Narrow" charset="0"/>
              </a:rPr>
              <a:t>Validating equipment (checking for good working condition)</a:t>
            </a:r>
          </a:p>
          <a:p>
            <a:pPr lvl="1" eaLnBrk="1" hangingPunct="1">
              <a:defRPr/>
            </a:pPr>
            <a:r>
              <a:rPr lang="en-US" dirty="0">
                <a:latin typeface="Arial Narrow" charset="0"/>
              </a:rPr>
              <a:t>Working with suppliers </a:t>
            </a:r>
            <a:r>
              <a:rPr lang="en-US" dirty="0" smtClean="0">
                <a:latin typeface="Arial Narrow" charset="0"/>
              </a:rPr>
              <a:t>(</a:t>
            </a:r>
            <a:r>
              <a:rPr lang="en-US" dirty="0">
                <a:latin typeface="Arial Narrow" charset="0"/>
              </a:rPr>
              <a:t>invoices, specifications, etc.)</a:t>
            </a:r>
          </a:p>
        </p:txBody>
      </p:sp>
      <p:sp>
        <p:nvSpPr>
          <p:cNvPr id="22630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8-17</a:t>
            </a:r>
          </a:p>
        </p:txBody>
      </p:sp>
      <p:sp>
        <p:nvSpPr>
          <p:cNvPr id="22630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917550"/>
          </a:xfrm>
          <a:prstGeom prst="rect">
            <a:avLst/>
          </a:prstGeom>
        </p:spPr>
      </p:pic>
    </p:spTree>
    <p:extLst>
      <p:ext uri="{BB962C8B-B14F-4D97-AF65-F5344CB8AC3E}">
        <p14:creationId xmlns:p14="http://schemas.microsoft.com/office/powerpoint/2010/main" val="399655276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body" idx="1"/>
          </p:nvPr>
        </p:nvSpPr>
        <p:spPr>
          <a:xfrm>
            <a:off x="393192" y="1143000"/>
            <a:ext cx="6458738" cy="4475940"/>
          </a:xfrm>
        </p:spPr>
        <p:txBody>
          <a:bodyPr/>
          <a:lstStyle/>
          <a:p>
            <a:pPr marL="0" indent="0" eaLnBrk="1" hangingPunct="1">
              <a:defRPr/>
            </a:pPr>
            <a:r>
              <a:rPr lang="en-US" dirty="0">
                <a:latin typeface="Arial Narrow" charset="0"/>
                <a:cs typeface="+mn-cs"/>
              </a:rPr>
              <a:t>These specialized processing methods require a variance and may require a HACCP plan:</a:t>
            </a:r>
          </a:p>
          <a:p>
            <a:pPr lvl="1" eaLnBrk="1" hangingPunct="1">
              <a:defRPr/>
            </a:pPr>
            <a:r>
              <a:rPr lang="en-US" dirty="0">
                <a:latin typeface="Arial Narrow" charset="0"/>
              </a:rPr>
              <a:t>Smoking food as a method to preserve it (but not to enhance flavor)</a:t>
            </a:r>
          </a:p>
          <a:p>
            <a:pPr lvl="1" eaLnBrk="1" hangingPunct="1">
              <a:defRPr/>
            </a:pPr>
            <a:r>
              <a:rPr lang="en-US" dirty="0">
                <a:latin typeface="Arial Narrow" charset="0"/>
              </a:rPr>
              <a:t>Using food additives or components such as vinegar to preserve or alter food so it no longer requires time and temperature control for safety</a:t>
            </a:r>
          </a:p>
          <a:p>
            <a:pPr lvl="1" eaLnBrk="1" hangingPunct="1">
              <a:defRPr/>
            </a:pPr>
            <a:r>
              <a:rPr lang="en-US" dirty="0">
                <a:latin typeface="Arial Narrow" charset="0"/>
              </a:rPr>
              <a:t>Curing food</a:t>
            </a:r>
          </a:p>
          <a:p>
            <a:pPr lvl="1" eaLnBrk="1" hangingPunct="1">
              <a:defRPr/>
            </a:pPr>
            <a:r>
              <a:rPr lang="en-US" dirty="0">
                <a:latin typeface="Arial Narrow" charset="0"/>
              </a:rPr>
              <a:t>Custom-processing animals</a:t>
            </a:r>
          </a:p>
        </p:txBody>
      </p:sp>
      <p:sp>
        <p:nvSpPr>
          <p:cNvPr id="22733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8-18</a:t>
            </a:r>
          </a:p>
        </p:txBody>
      </p:sp>
      <p:sp>
        <p:nvSpPr>
          <p:cNvPr id="22733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val="238741214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393192" y="1143000"/>
            <a:ext cx="6490224" cy="4563878"/>
          </a:xfrm>
        </p:spPr>
        <p:txBody>
          <a:bodyPr/>
          <a:lstStyle/>
          <a:p>
            <a:pPr marL="0" indent="0" eaLnBrk="1" hangingPunct="1">
              <a:defRPr/>
            </a:pPr>
            <a:r>
              <a:rPr lang="en-US" dirty="0">
                <a:latin typeface="Arial Narrow" charset="0"/>
                <a:cs typeface="+mn-cs"/>
              </a:rPr>
              <a:t>These specialized processing methods require a variance and may require a HACCP plan: </a:t>
            </a:r>
          </a:p>
          <a:p>
            <a:pPr lvl="1" eaLnBrk="1" hangingPunct="1">
              <a:defRPr/>
            </a:pPr>
            <a:r>
              <a:rPr lang="en-US" dirty="0">
                <a:latin typeface="Arial Narrow" charset="0"/>
              </a:rPr>
              <a:t>Packaging food using ROP methods </a:t>
            </a:r>
            <a:r>
              <a:rPr lang="en-US" dirty="0" smtClean="0">
                <a:latin typeface="Arial Narrow" charset="0"/>
              </a:rPr>
              <a:t>including</a:t>
            </a:r>
            <a:endParaRPr lang="en-US" dirty="0">
              <a:latin typeface="Arial Narrow" charset="0"/>
            </a:endParaRPr>
          </a:p>
          <a:p>
            <a:pPr lvl="2" eaLnBrk="1" hangingPunct="1">
              <a:defRPr/>
            </a:pPr>
            <a:r>
              <a:rPr lang="en-US" dirty="0">
                <a:latin typeface="Arial Narrow" charset="0"/>
              </a:rPr>
              <a:t>MAP</a:t>
            </a:r>
          </a:p>
          <a:p>
            <a:pPr lvl="2" eaLnBrk="1" hangingPunct="1">
              <a:defRPr/>
            </a:pPr>
            <a:r>
              <a:rPr lang="en-US" dirty="0">
                <a:latin typeface="Arial Narrow" charset="0"/>
              </a:rPr>
              <a:t>Vacuum-packed</a:t>
            </a:r>
          </a:p>
          <a:p>
            <a:pPr lvl="2" eaLnBrk="1" hangingPunct="1">
              <a:defRPr/>
            </a:pPr>
            <a:r>
              <a:rPr lang="en-US" i="1" dirty="0">
                <a:latin typeface="Arial Narrow" charset="0"/>
              </a:rPr>
              <a:t>Sous vide</a:t>
            </a:r>
          </a:p>
          <a:p>
            <a:pPr lvl="1" eaLnBrk="1" hangingPunct="1">
              <a:defRPr/>
            </a:pPr>
            <a:r>
              <a:rPr lang="en-US" dirty="0">
                <a:latin typeface="Arial Narrow" charset="0"/>
              </a:rPr>
              <a:t>Treating (e.g</a:t>
            </a:r>
            <a:r>
              <a:rPr lang="en-US" dirty="0" smtClean="0">
                <a:latin typeface="Arial Narrow" charset="0"/>
              </a:rPr>
              <a:t>. pasteurizing) </a:t>
            </a:r>
            <a:r>
              <a:rPr lang="en-US" dirty="0">
                <a:latin typeface="Arial Narrow" charset="0"/>
              </a:rPr>
              <a:t>juice on-site and packaging it for later sale</a:t>
            </a:r>
          </a:p>
          <a:p>
            <a:pPr lvl="1" eaLnBrk="1" hangingPunct="1">
              <a:defRPr/>
            </a:pPr>
            <a:r>
              <a:rPr lang="en-US" dirty="0">
                <a:latin typeface="Arial Narrow" charset="0"/>
              </a:rPr>
              <a:t>Sprouting seeds or beans</a:t>
            </a:r>
          </a:p>
        </p:txBody>
      </p:sp>
      <p:sp>
        <p:nvSpPr>
          <p:cNvPr id="2283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8-19</a:t>
            </a:r>
          </a:p>
        </p:txBody>
      </p:sp>
      <p:sp>
        <p:nvSpPr>
          <p:cNvPr id="22835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val="362395242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85106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Grp="1" noChangeArrowheads="1"/>
          </p:cNvSpPr>
          <p:nvPr>
            <p:ph type="body" idx="1"/>
          </p:nvPr>
        </p:nvSpPr>
        <p:spPr>
          <a:xfrm>
            <a:off x="393192" y="1143000"/>
            <a:ext cx="4758505" cy="3555365"/>
          </a:xfrm>
        </p:spPr>
        <p:txBody>
          <a:bodyPr/>
          <a:lstStyle/>
          <a:p>
            <a:pPr marL="0" indent="0" eaLnBrk="1" hangingPunct="1">
              <a:defRPr/>
            </a:pPr>
            <a:r>
              <a:rPr lang="en-US" dirty="0">
                <a:latin typeface="Arial Narrow" charset="0"/>
                <a:cs typeface="+mn-cs"/>
              </a:rPr>
              <a:t>Once equipment has been installed:</a:t>
            </a:r>
          </a:p>
          <a:p>
            <a:pPr lvl="1" eaLnBrk="1" hangingPunct="1">
              <a:defRPr/>
            </a:pPr>
            <a:r>
              <a:rPr lang="en-US" dirty="0">
                <a:latin typeface="Arial Narrow" charset="0"/>
              </a:rPr>
              <a:t>It must be maintained regularly</a:t>
            </a:r>
          </a:p>
          <a:p>
            <a:pPr lvl="1" eaLnBrk="1" hangingPunct="1">
              <a:defRPr/>
            </a:pPr>
            <a:r>
              <a:rPr lang="en-US" dirty="0">
                <a:latin typeface="Arial Narrow" charset="0"/>
              </a:rPr>
              <a:t>Only qualified people should maintain it</a:t>
            </a:r>
          </a:p>
          <a:p>
            <a:pPr lvl="1" eaLnBrk="1" hangingPunct="1">
              <a:defRPr/>
            </a:pPr>
            <a:r>
              <a:rPr lang="en-US" dirty="0">
                <a:latin typeface="Arial Narrow" charset="0"/>
              </a:rPr>
              <a:t>Set up a maintenance schedule with your supplier or manufacturer</a:t>
            </a:r>
          </a:p>
          <a:p>
            <a:pPr lvl="1" eaLnBrk="1" hangingPunct="1">
              <a:defRPr/>
            </a:pPr>
            <a:r>
              <a:rPr lang="en-US" dirty="0">
                <a:latin typeface="Arial Narrow" charset="0"/>
              </a:rPr>
              <a:t>Check equipment regularly to make sure it is working </a:t>
            </a:r>
            <a:r>
              <a:rPr lang="en-US" dirty="0" smtClean="0">
                <a:latin typeface="Arial Narrow" charset="0"/>
              </a:rPr>
              <a:t>correctly</a:t>
            </a:r>
            <a:endParaRPr lang="en-US" dirty="0">
              <a:latin typeface="Arial Narrow" charset="0"/>
            </a:endParaRPr>
          </a:p>
        </p:txBody>
      </p:sp>
      <p:sp>
        <p:nvSpPr>
          <p:cNvPr id="2345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9-2</a:t>
            </a:r>
          </a:p>
        </p:txBody>
      </p:sp>
      <p:sp>
        <p:nvSpPr>
          <p:cNvPr id="2345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Installing and Maintaining Equipment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extLst>
      <p:ext uri="{BB962C8B-B14F-4D97-AF65-F5344CB8AC3E}">
        <p14:creationId xmlns:p14="http://schemas.microsoft.com/office/powerpoint/2010/main" val="11324505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body" idx="1"/>
          </p:nvPr>
        </p:nvSpPr>
        <p:spPr>
          <a:xfrm>
            <a:off x="393192" y="1143001"/>
            <a:ext cx="5029200" cy="3703320"/>
          </a:xfrm>
        </p:spPr>
        <p:txBody>
          <a:bodyPr tIns="73152" anchor="t" anchorCtr="0"/>
          <a:lstStyle/>
          <a:p>
            <a:pPr marL="0" indent="0" eaLnBrk="1" hangingPunct="1">
              <a:lnSpc>
                <a:spcPct val="80000"/>
              </a:lnSpc>
              <a:defRPr/>
            </a:pPr>
            <a:r>
              <a:rPr lang="en-US" dirty="0">
                <a:latin typeface="Arial Narrow" charset="0"/>
                <a:cs typeface="+mn-cs"/>
              </a:rPr>
              <a:t>Dishwashers must be installed:</a:t>
            </a:r>
          </a:p>
          <a:p>
            <a:pPr lvl="1" eaLnBrk="1" hangingPunct="1">
              <a:defRPr/>
            </a:pPr>
            <a:r>
              <a:rPr lang="en-US" dirty="0" smtClean="0">
                <a:latin typeface="Arial Narrow" charset="0"/>
              </a:rPr>
              <a:t>So </a:t>
            </a:r>
            <a:r>
              <a:rPr lang="en-US" dirty="0">
                <a:latin typeface="Arial Narrow" charset="0"/>
              </a:rPr>
              <a:t>they are reachable and conveniently </a:t>
            </a:r>
            <a:r>
              <a:rPr lang="en-US" dirty="0" smtClean="0">
                <a:latin typeface="Arial Narrow" charset="0"/>
              </a:rPr>
              <a:t>located</a:t>
            </a:r>
            <a:endParaRPr lang="en-US" dirty="0">
              <a:latin typeface="Arial Narrow" charset="0"/>
            </a:endParaRPr>
          </a:p>
          <a:p>
            <a:pPr lvl="1" eaLnBrk="1" hangingPunct="1">
              <a:defRPr/>
            </a:pPr>
            <a:r>
              <a:rPr lang="en-US" dirty="0" smtClean="0">
                <a:latin typeface="Arial Narrow" charset="0"/>
              </a:rPr>
              <a:t>In </a:t>
            </a:r>
            <a:r>
              <a:rPr lang="en-US" dirty="0">
                <a:latin typeface="Arial Narrow" charset="0"/>
              </a:rPr>
              <a:t>a way that keeps utensils, equipment, and other food-contact services from becoming </a:t>
            </a:r>
            <a:r>
              <a:rPr lang="en-US" dirty="0" smtClean="0">
                <a:latin typeface="Arial Narrow" charset="0"/>
              </a:rPr>
              <a:t>contaminated</a:t>
            </a:r>
            <a:endParaRPr lang="en-US" dirty="0">
              <a:latin typeface="Arial Narrow" charset="0"/>
            </a:endParaRPr>
          </a:p>
          <a:p>
            <a:pPr lvl="1" eaLnBrk="1" hangingPunct="1">
              <a:defRPr/>
            </a:pPr>
            <a:r>
              <a:rPr lang="en-US" dirty="0" smtClean="0">
                <a:latin typeface="Arial Narrow" charset="0"/>
              </a:rPr>
              <a:t>Following </a:t>
            </a:r>
            <a:r>
              <a:rPr lang="en-US" dirty="0">
                <a:latin typeface="Arial Narrow" charset="0"/>
              </a:rPr>
              <a:t>manufacturer</a:t>
            </a:r>
            <a:r>
              <a:rPr lang="ja-JP" altLang="en-US" dirty="0">
                <a:latin typeface="Arial Narrow" charset="0"/>
              </a:rPr>
              <a:t>’</a:t>
            </a:r>
            <a:r>
              <a:rPr lang="en-US" dirty="0">
                <a:latin typeface="Arial Narrow" charset="0"/>
              </a:rPr>
              <a:t>s </a:t>
            </a:r>
            <a:r>
              <a:rPr lang="en-US" dirty="0" smtClean="0">
                <a:latin typeface="Arial Narrow" charset="0"/>
              </a:rPr>
              <a:t>instructions</a:t>
            </a:r>
            <a:endParaRPr lang="en-US" dirty="0">
              <a:latin typeface="Arial Narrow" charset="0"/>
            </a:endParaRPr>
          </a:p>
        </p:txBody>
      </p:sp>
      <p:sp>
        <p:nvSpPr>
          <p:cNvPr id="23552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9-3</a:t>
            </a:r>
          </a:p>
        </p:txBody>
      </p:sp>
      <p:sp>
        <p:nvSpPr>
          <p:cNvPr id="23552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Dishwashing Machines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105117545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3"/>
          <p:cNvSpPr>
            <a:spLocks noGrp="1" noChangeArrowheads="1"/>
          </p:cNvSpPr>
          <p:nvPr>
            <p:ph type="body" idx="1"/>
          </p:nvPr>
        </p:nvSpPr>
        <p:spPr>
          <a:xfrm>
            <a:off x="393192" y="1143000"/>
            <a:ext cx="4878388" cy="4164965"/>
          </a:xfrm>
        </p:spPr>
        <p:txBody>
          <a:bodyPr/>
          <a:lstStyle/>
          <a:p>
            <a:pPr marL="571500" lvl="1" indent="-457200" eaLnBrk="1" hangingPunct="1">
              <a:buFont typeface="Wingdings" pitchFamily="2" charset="2"/>
              <a:buNone/>
              <a:defRPr/>
            </a:pPr>
            <a:r>
              <a:rPr lang="en-US" sz="2400" b="1" dirty="0" smtClean="0">
                <a:solidFill>
                  <a:srgbClr val="005CAB"/>
                </a:solidFill>
                <a:ea typeface="+mn-ea"/>
                <a:cs typeface="+mn-cs"/>
              </a:rPr>
              <a:t>Designated </a:t>
            </a:r>
            <a:r>
              <a:rPr lang="en-US" sz="2400" b="1" dirty="0">
                <a:solidFill>
                  <a:srgbClr val="005CAB"/>
                </a:solidFill>
                <a:ea typeface="+mn-ea"/>
                <a:cs typeface="+mn-cs"/>
              </a:rPr>
              <a:t>storage </a:t>
            </a:r>
            <a:r>
              <a:rPr lang="en-US" sz="2400" b="1" dirty="0" smtClean="0">
                <a:solidFill>
                  <a:srgbClr val="005CAB"/>
                </a:solidFill>
                <a:ea typeface="+mn-ea"/>
                <a:cs typeface="+mn-cs"/>
              </a:rPr>
              <a:t>areas: </a:t>
            </a:r>
            <a:endParaRPr lang="en-US" sz="2400" b="1" dirty="0">
              <a:solidFill>
                <a:srgbClr val="005CAB"/>
              </a:solidFill>
              <a:ea typeface="+mn-ea"/>
              <a:cs typeface="+mn-cs"/>
            </a:endParaRPr>
          </a:p>
          <a:p>
            <a:pPr lvl="1" eaLnBrk="1" hangingPunct="1">
              <a:buFont typeface="Wingdings" pitchFamily="2" charset="2"/>
              <a:buChar char="l"/>
              <a:defRPr/>
            </a:pPr>
            <a:r>
              <a:rPr lang="en-US" dirty="0" smtClean="0"/>
              <a:t>Store waste and recyclables separately from food and food-contact surfaces</a:t>
            </a:r>
          </a:p>
          <a:p>
            <a:pPr lvl="1" eaLnBrk="1" hangingPunct="1">
              <a:buFont typeface="Wingdings" pitchFamily="2" charset="2"/>
              <a:buChar char="l"/>
              <a:defRPr/>
            </a:pPr>
            <a:r>
              <a:rPr lang="en-US" dirty="0" smtClean="0"/>
              <a:t>Storage must not create a nuisance or a public health hazard</a:t>
            </a:r>
          </a:p>
        </p:txBody>
      </p:sp>
      <p:sp>
        <p:nvSpPr>
          <p:cNvPr id="24781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9-4</a:t>
            </a:r>
          </a:p>
        </p:txBody>
      </p:sp>
      <p:sp>
        <p:nvSpPr>
          <p:cNvPr id="24781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Garbage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138581592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
          <p:cNvSpPr>
            <a:spLocks noGrp="1" noChangeArrowheads="1"/>
          </p:cNvSpPr>
          <p:nvPr>
            <p:ph type="body" idx="1"/>
          </p:nvPr>
        </p:nvSpPr>
        <p:spPr>
          <a:xfrm>
            <a:off x="393192" y="1143000"/>
            <a:ext cx="8172450" cy="4229100"/>
          </a:xfrm>
        </p:spPr>
        <p:txBody>
          <a:bodyPr/>
          <a:lstStyle/>
          <a:p>
            <a:pPr marL="488950" indent="-342900" eaLnBrk="1" hangingPunct="1">
              <a:defRPr/>
            </a:pPr>
            <a:r>
              <a:rPr lang="en-US" dirty="0">
                <a:latin typeface="Arial Narrow" charset="0"/>
                <a:cs typeface="+mn-cs"/>
              </a:rPr>
              <a:t>Imminent health hazard:</a:t>
            </a:r>
          </a:p>
          <a:p>
            <a:pPr lvl="1" indent="-342900" eaLnBrk="1" hangingPunct="1">
              <a:defRPr/>
            </a:pPr>
            <a:r>
              <a:rPr lang="en-US" dirty="0">
                <a:latin typeface="Arial Narrow" charset="0"/>
              </a:rPr>
              <a:t>A significant threat or danger to health</a:t>
            </a:r>
          </a:p>
          <a:p>
            <a:pPr lvl="1" indent="-342900" eaLnBrk="1" hangingPunct="1">
              <a:defRPr/>
            </a:pPr>
            <a:r>
              <a:rPr lang="en-US" dirty="0">
                <a:latin typeface="Arial Narrow" charset="0"/>
              </a:rPr>
              <a:t>Requires immediate correction or closure to prevent injury</a:t>
            </a:r>
          </a:p>
          <a:p>
            <a:pPr marL="488950" indent="-342900" eaLnBrk="1" hangingPunct="1">
              <a:defRPr/>
            </a:pPr>
            <a:r>
              <a:rPr lang="en-US" dirty="0">
                <a:latin typeface="Arial Narrow" charset="0"/>
                <a:cs typeface="+mn-cs"/>
              </a:rPr>
              <a:t>Possible imminent health hazards:</a:t>
            </a:r>
          </a:p>
          <a:p>
            <a:pPr lvl="1" indent="-342900" eaLnBrk="1" hangingPunct="1">
              <a:defRPr/>
            </a:pPr>
            <a:r>
              <a:rPr lang="en-US" dirty="0">
                <a:latin typeface="Arial Narrow" charset="0"/>
              </a:rPr>
              <a:t>Electrical power outages</a:t>
            </a:r>
          </a:p>
          <a:p>
            <a:pPr lvl="1" indent="-342900" eaLnBrk="1" hangingPunct="1">
              <a:defRPr/>
            </a:pPr>
            <a:r>
              <a:rPr lang="en-US" dirty="0">
                <a:latin typeface="Arial Narrow" charset="0"/>
              </a:rPr>
              <a:t>Fire</a:t>
            </a:r>
          </a:p>
          <a:p>
            <a:pPr lvl="1" indent="-342900" eaLnBrk="1" hangingPunct="1">
              <a:defRPr/>
            </a:pPr>
            <a:r>
              <a:rPr lang="en-US" dirty="0">
                <a:latin typeface="Arial Narrow" charset="0"/>
              </a:rPr>
              <a:t>Flood</a:t>
            </a:r>
          </a:p>
          <a:p>
            <a:pPr lvl="1" indent="-342900" eaLnBrk="1" hangingPunct="1">
              <a:defRPr/>
            </a:pPr>
            <a:r>
              <a:rPr lang="en-US" dirty="0">
                <a:latin typeface="Arial Narrow" charset="0"/>
              </a:rPr>
              <a:t>Sewage backups</a:t>
            </a:r>
          </a:p>
        </p:txBody>
      </p:sp>
      <p:sp>
        <p:nvSpPr>
          <p:cNvPr id="24985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9-5</a:t>
            </a:r>
          </a:p>
        </p:txBody>
      </p:sp>
      <p:sp>
        <p:nvSpPr>
          <p:cNvPr id="249860"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Emergencies That Affect </a:t>
            </a:r>
            <a:r>
              <a:rPr lang="en-US" dirty="0" smtClean="0">
                <a:latin typeface="Arial Narrow" charset="0"/>
                <a:cs typeface="+mj-cs"/>
              </a:rPr>
              <a:t>the </a:t>
            </a:r>
            <a:r>
              <a:rPr lang="en-US" dirty="0">
                <a:latin typeface="Arial Narrow" charset="0"/>
                <a:cs typeface="+mj-cs"/>
              </a:rPr>
              <a:t>Facility</a:t>
            </a:r>
          </a:p>
        </p:txBody>
      </p:sp>
    </p:spTree>
    <p:extLst>
      <p:ext uri="{BB962C8B-B14F-4D97-AF65-F5344CB8AC3E}">
        <p14:creationId xmlns:p14="http://schemas.microsoft.com/office/powerpoint/2010/main" val="109673569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
          <p:cNvSpPr>
            <a:spLocks noGrp="1" noChangeArrowheads="1"/>
          </p:cNvSpPr>
          <p:nvPr>
            <p:ph type="body" idx="1"/>
          </p:nvPr>
        </p:nvSpPr>
        <p:spPr>
          <a:xfrm>
            <a:off x="393192" y="1143000"/>
            <a:ext cx="6629400" cy="4800600"/>
          </a:xfrm>
        </p:spPr>
        <p:txBody>
          <a:bodyPr/>
          <a:lstStyle/>
          <a:p>
            <a:pPr marL="488950" indent="-342900" eaLnBrk="1" hangingPunct="1">
              <a:buFont typeface="Wingdings" pitchFamily="2" charset="2"/>
              <a:buNone/>
              <a:defRPr/>
            </a:pPr>
            <a:r>
              <a:rPr lang="en-US" dirty="0" smtClean="0">
                <a:ea typeface="+mn-ea"/>
                <a:cs typeface="+mn-cs"/>
              </a:rPr>
              <a:t>How to respond to a crisis affecting the facility:</a:t>
            </a:r>
          </a:p>
          <a:p>
            <a:pPr lvl="1" indent="-342900" eaLnBrk="1" hangingPunct="1">
              <a:buFont typeface="Wingdings" pitchFamily="2" charset="2"/>
              <a:buChar char="l"/>
              <a:defRPr/>
            </a:pPr>
            <a:r>
              <a:rPr lang="en-US" dirty="0" smtClean="0"/>
              <a:t>Determine if there is a significant risk to the safety or security of your food </a:t>
            </a:r>
          </a:p>
          <a:p>
            <a:pPr lvl="1" indent="-342900" eaLnBrk="1" hangingPunct="1">
              <a:buFont typeface="Wingdings" pitchFamily="2" charset="2"/>
              <a:buChar char="l"/>
              <a:defRPr/>
            </a:pPr>
            <a:r>
              <a:rPr lang="en-US" dirty="0" smtClean="0"/>
              <a:t>If the risk is significant</a:t>
            </a:r>
          </a:p>
          <a:p>
            <a:pPr lvl="2" indent="-342900" eaLnBrk="1" hangingPunct="1">
              <a:buFont typeface="Courier New" pitchFamily="49" charset="0"/>
              <a:buChar char="o"/>
              <a:defRPr/>
            </a:pPr>
            <a:r>
              <a:rPr lang="en-US" dirty="0"/>
              <a:t>S</a:t>
            </a:r>
            <a:r>
              <a:rPr lang="en-US" dirty="0" smtClean="0"/>
              <a:t>top service </a:t>
            </a:r>
          </a:p>
          <a:p>
            <a:pPr lvl="2" indent="-342900" eaLnBrk="1" hangingPunct="1">
              <a:buFont typeface="Courier New" pitchFamily="49" charset="0"/>
              <a:buChar char="o"/>
              <a:defRPr/>
            </a:pPr>
            <a:r>
              <a:rPr lang="en-US" dirty="0"/>
              <a:t>N</a:t>
            </a:r>
            <a:r>
              <a:rPr lang="en-US" dirty="0" smtClean="0"/>
              <a:t>otify the local regulatory authority</a:t>
            </a:r>
          </a:p>
          <a:p>
            <a:pPr lvl="1" indent="-342900" eaLnBrk="1" hangingPunct="1">
              <a:buFont typeface="Wingdings" pitchFamily="2" charset="2"/>
              <a:buChar char="l"/>
              <a:defRPr/>
            </a:pPr>
            <a:r>
              <a:rPr lang="en-US" dirty="0" smtClean="0"/>
              <a:t>Decide how to correct the problem</a:t>
            </a:r>
          </a:p>
          <a:p>
            <a:pPr lvl="2" indent="-342900" eaLnBrk="1" hangingPunct="1">
              <a:buFont typeface="Courier New" pitchFamily="49" charset="0"/>
              <a:buChar char="o"/>
              <a:defRPr/>
            </a:pPr>
            <a:r>
              <a:rPr lang="en-US" dirty="0" smtClean="0"/>
              <a:t>Establish time-temperature control</a:t>
            </a:r>
          </a:p>
          <a:p>
            <a:pPr lvl="2" indent="-342900" eaLnBrk="1" hangingPunct="1">
              <a:buFont typeface="Courier New" pitchFamily="49" charset="0"/>
              <a:buChar char="o"/>
              <a:defRPr/>
            </a:pPr>
            <a:r>
              <a:rPr lang="en-US" dirty="0" smtClean="0"/>
              <a:t>Clean and sanitize surfaces</a:t>
            </a:r>
          </a:p>
          <a:p>
            <a:pPr lvl="2" indent="-342900" eaLnBrk="1" hangingPunct="1">
              <a:buFont typeface="Courier New" pitchFamily="49" charset="0"/>
              <a:buChar char="o"/>
              <a:defRPr/>
            </a:pPr>
            <a:r>
              <a:rPr lang="en-US" dirty="0" smtClean="0"/>
              <a:t>Verify water is drinkable</a:t>
            </a:r>
          </a:p>
          <a:p>
            <a:pPr lvl="2" indent="-342900" eaLnBrk="1" hangingPunct="1">
              <a:buFont typeface="Courier New" pitchFamily="49" charset="0"/>
              <a:buChar char="o"/>
              <a:defRPr/>
            </a:pPr>
            <a:r>
              <a:rPr lang="en-US" dirty="0" smtClean="0"/>
              <a:t>Reestablish physical security of the facility</a:t>
            </a:r>
          </a:p>
        </p:txBody>
      </p:sp>
      <p:sp>
        <p:nvSpPr>
          <p:cNvPr id="25088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9-6</a:t>
            </a:r>
          </a:p>
        </p:txBody>
      </p:sp>
      <p:sp>
        <p:nvSpPr>
          <p:cNvPr id="25088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Emergencies </a:t>
            </a:r>
            <a:r>
              <a:rPr lang="en-US" dirty="0" smtClean="0">
                <a:latin typeface="Arial Narrow" charset="0"/>
                <a:cs typeface="+mj-cs"/>
              </a:rPr>
              <a:t>That </a:t>
            </a:r>
            <a:r>
              <a:rPr lang="en-US" dirty="0">
                <a:latin typeface="Arial Narrow" charset="0"/>
                <a:cs typeface="+mj-cs"/>
              </a:rPr>
              <a:t>Affect the Facility</a:t>
            </a:r>
          </a:p>
        </p:txBody>
      </p:sp>
    </p:spTree>
    <p:extLst>
      <p:ext uri="{BB962C8B-B14F-4D97-AF65-F5344CB8AC3E}">
        <p14:creationId xmlns:p14="http://schemas.microsoft.com/office/powerpoint/2010/main" val="208136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43000"/>
            <a:ext cx="6629400" cy="3789362"/>
          </a:xfrm>
        </p:spPr>
        <p:txBody>
          <a:bodyPr/>
          <a:lstStyle/>
          <a:p>
            <a:pPr marL="0" lvl="1" indent="0" eaLnBrk="1" hangingPunct="1">
              <a:buFont typeface="Wingdings" pitchFamily="2" charset="2"/>
              <a:buNone/>
              <a:defRPr/>
            </a:pPr>
            <a:r>
              <a:rPr lang="en-US" sz="2400" b="1" dirty="0">
                <a:solidFill>
                  <a:srgbClr val="005CAB"/>
                </a:solidFill>
                <a:ea typeface="+mn-ea"/>
                <a:cs typeface="+mn-cs"/>
              </a:rPr>
              <a:t>Government </a:t>
            </a:r>
            <a:r>
              <a:rPr lang="en-US" sz="2400" b="1" dirty="0" smtClean="0">
                <a:solidFill>
                  <a:srgbClr val="005CAB"/>
                </a:solidFill>
                <a:ea typeface="+mn-ea"/>
                <a:cs typeface="+mn-cs"/>
              </a:rPr>
              <a:t>agencies: </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The Food and Drug Administration (FDA)</a:t>
            </a:r>
          </a:p>
          <a:p>
            <a:pPr marL="347472" lvl="1" indent="-347472" eaLnBrk="1" hangingPunct="1">
              <a:lnSpc>
                <a:spcPct val="100000"/>
              </a:lnSpc>
              <a:spcBef>
                <a:spcPts val="900"/>
              </a:spcBef>
              <a:buFont typeface="Wingdings" pitchFamily="2" charset="2"/>
              <a:buChar char="l"/>
              <a:defRPr/>
            </a:pPr>
            <a:r>
              <a:rPr lang="en-US" dirty="0" smtClean="0"/>
              <a:t>U.S. Department of Agriculture (USDA)</a:t>
            </a:r>
          </a:p>
          <a:p>
            <a:pPr marL="347472" lvl="1" indent="-347472" eaLnBrk="1" hangingPunct="1">
              <a:lnSpc>
                <a:spcPct val="100000"/>
              </a:lnSpc>
              <a:spcBef>
                <a:spcPts val="900"/>
              </a:spcBef>
              <a:buFont typeface="Wingdings" pitchFamily="2" charset="2"/>
              <a:buChar char="l"/>
              <a:defRPr/>
            </a:pPr>
            <a:r>
              <a:rPr lang="en-US" dirty="0" smtClean="0"/>
              <a:t>Centers for Disease Control and Prevention (CDC)</a:t>
            </a:r>
          </a:p>
          <a:p>
            <a:pPr marL="347472" lvl="1" indent="-347472" eaLnBrk="1" hangingPunct="1">
              <a:lnSpc>
                <a:spcPct val="100000"/>
              </a:lnSpc>
              <a:spcBef>
                <a:spcPts val="900"/>
              </a:spcBef>
              <a:buFont typeface="Wingdings" pitchFamily="2" charset="2"/>
              <a:buChar char="l"/>
              <a:defRPr/>
            </a:pPr>
            <a:r>
              <a:rPr lang="en-US" dirty="0" smtClean="0"/>
              <a:t>U.S. Public Health Service (PHS)</a:t>
            </a:r>
          </a:p>
          <a:p>
            <a:pPr marL="347472" lvl="1" indent="-347472" eaLnBrk="1" hangingPunct="1">
              <a:lnSpc>
                <a:spcPct val="100000"/>
              </a:lnSpc>
              <a:spcBef>
                <a:spcPts val="900"/>
              </a:spcBef>
              <a:buFont typeface="Wingdings" pitchFamily="2" charset="2"/>
              <a:buChar char="l"/>
              <a:defRPr/>
            </a:pPr>
            <a:r>
              <a:rPr lang="en-US" dirty="0" smtClean="0"/>
              <a:t>State and loca</a:t>
            </a:r>
            <a:r>
              <a:rPr lang="en-US" dirty="0"/>
              <a:t>l</a:t>
            </a:r>
            <a:r>
              <a:rPr lang="en-US" dirty="0" smtClean="0"/>
              <a:t> regulatory authorities</a:t>
            </a:r>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1-13</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70198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Guidelines for the Effective Use of Sanitizers</a:t>
            </a:r>
          </a:p>
        </p:txBody>
      </p:sp>
      <p:sp>
        <p:nvSpPr>
          <p:cNvPr id="266243" name="Text Box 3"/>
          <p:cNvSpPr txBox="1">
            <a:spLocks noChangeArrowheads="1"/>
          </p:cNvSpPr>
          <p:nvPr/>
        </p:nvSpPr>
        <p:spPr bwMode="auto">
          <a:xfrm>
            <a:off x="6681788" y="60055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endParaRPr lang="en-US" sz="2000" dirty="0" smtClean="0">
              <a:cs typeface="+mn-cs"/>
            </a:endParaRPr>
          </a:p>
        </p:txBody>
      </p:sp>
      <p:sp>
        <p:nvSpPr>
          <p:cNvPr id="266273"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10-2</a:t>
            </a:r>
          </a:p>
        </p:txBody>
      </p:sp>
      <p:graphicFrame>
        <p:nvGraphicFramePr>
          <p:cNvPr id="7" name="Group 3"/>
          <p:cNvGraphicFramePr>
            <a:graphicFrameLocks/>
          </p:cNvGraphicFramePr>
          <p:nvPr>
            <p:extLst>
              <p:ext uri="{D42A27DB-BD31-4B8C-83A1-F6EECF244321}">
                <p14:modId xmlns:p14="http://schemas.microsoft.com/office/powerpoint/2010/main" val="4167406901"/>
              </p:ext>
            </p:extLst>
          </p:nvPr>
        </p:nvGraphicFramePr>
        <p:xfrm>
          <a:off x="396875" y="1143000"/>
          <a:ext cx="8228013" cy="2384136"/>
        </p:xfrm>
        <a:graphic>
          <a:graphicData uri="http://schemas.openxmlformats.org/drawingml/2006/table">
            <a:tbl>
              <a:tblPr/>
              <a:tblGrid>
                <a:gridCol w="2854568"/>
                <a:gridCol w="2630774"/>
                <a:gridCol w="2742671"/>
              </a:tblGrid>
              <a:tr h="356990">
                <a:tc gridSpan="3">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Chlorine</a:t>
                      </a: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100°F (38°C)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75°F (24°C)</a:t>
                      </a:r>
                    </a:p>
                  </a:txBody>
                  <a:tcPr marT="45730" marB="45730" horzOverflow="overflow">
                    <a:lnL cap="flat">
                      <a:noFill/>
                    </a:lnL>
                    <a:lnR w="381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8</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Arial Narrow"/>
                        <a:cs typeface="Arial Narrow"/>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defRPr/>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428533809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p:cNvGraphicFramePr>
          <p:nvPr>
            <p:extLst>
              <p:ext uri="{D42A27DB-BD31-4B8C-83A1-F6EECF244321}">
                <p14:modId xmlns:p14="http://schemas.microsoft.com/office/powerpoint/2010/main" val="1466548174"/>
              </p:ext>
            </p:extLst>
          </p:nvPr>
        </p:nvGraphicFramePr>
        <p:xfrm>
          <a:off x="396874" y="1143000"/>
          <a:ext cx="8228013" cy="3363450"/>
        </p:xfrm>
        <a:graphic>
          <a:graphicData uri="http://schemas.openxmlformats.org/drawingml/2006/table">
            <a:tbl>
              <a:tblPr/>
              <a:tblGrid>
                <a:gridCol w="2865517"/>
                <a:gridCol w="2619825"/>
                <a:gridCol w="2742671"/>
              </a:tblGrid>
              <a:tr h="356990">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Iodine</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Quats</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68°F (20°C)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75°F (24°C)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 </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500 ppm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Arial Narrow"/>
                          <a:ea typeface="+mn-ea"/>
                          <a:cs typeface="Arial Narrow"/>
                        </a:rPr>
                        <a:t>12.5–25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Rectangle 2"/>
          <p:cNvSpPr txBox="1">
            <a:spLocks noChangeArrowheads="1"/>
          </p:cNvSpPr>
          <p:nvPr/>
        </p:nvSpPr>
        <p:spPr>
          <a:xfrm>
            <a:off x="393192" y="158750"/>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dirty="0" smtClean="0">
                <a:latin typeface="Arial Narrow" charset="0"/>
                <a:cs typeface="+mj-cs"/>
              </a:rPr>
              <a:t>Guidelines for the Effective Use of Sanitizers</a:t>
            </a:r>
            <a:endParaRPr lang="en-US" dirty="0">
              <a:latin typeface="Arial Narrow" charset="0"/>
              <a:cs typeface="+mj-cs"/>
            </a:endParaRPr>
          </a:p>
        </p:txBody>
      </p:sp>
      <p:sp>
        <p:nvSpPr>
          <p:cNvPr id="5"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10-3</a:t>
            </a:r>
          </a:p>
        </p:txBody>
      </p:sp>
    </p:spTree>
    <p:extLst>
      <p:ext uri="{BB962C8B-B14F-4D97-AF65-F5344CB8AC3E}">
        <p14:creationId xmlns:p14="http://schemas.microsoft.com/office/powerpoint/2010/main" val="178070984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3192" y="1143000"/>
            <a:ext cx="82407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spcBef>
                <a:spcPct val="30000"/>
              </a:spcBef>
              <a:defRPr/>
            </a:pPr>
            <a:r>
              <a:rPr lang="en-US" sz="2400" dirty="0" smtClean="0">
                <a:solidFill>
                  <a:srgbClr val="005CAB"/>
                </a:solidFill>
                <a:latin typeface="+mj-lt"/>
                <a:ea typeface="+mn-ea"/>
                <a:cs typeface="+mn-cs"/>
              </a:rPr>
              <a:t>How to clean and sanitize:</a:t>
            </a:r>
            <a:r>
              <a:rPr lang="en-US" sz="2400" dirty="0" smtClean="0">
                <a:solidFill>
                  <a:srgbClr val="000000"/>
                </a:solidFill>
                <a:ea typeface="+mn-ea"/>
                <a:cs typeface="Times New Roman" pitchFamily="18" charset="0"/>
              </a:rPr>
              <a:t>      </a:t>
            </a:r>
          </a:p>
        </p:txBody>
      </p:sp>
      <p:sp>
        <p:nvSpPr>
          <p:cNvPr id="268291" name="Text Box 3"/>
          <p:cNvSpPr txBox="1">
            <a:spLocks noChangeArrowheads="1"/>
          </p:cNvSpPr>
          <p:nvPr/>
        </p:nvSpPr>
        <p:spPr bwMode="auto">
          <a:xfrm>
            <a:off x="1400175" y="3115621"/>
            <a:ext cx="1968500" cy="95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marL="231775" indent="-231775"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a:defRPr/>
            </a:pPr>
            <a:r>
              <a:rPr lang="en-US" sz="1800" spc="-40" dirty="0" smtClean="0">
                <a:solidFill>
                  <a:schemeClr val="accent3"/>
                </a:solidFill>
                <a:latin typeface="+mj-lt"/>
                <a:cs typeface="+mn-cs"/>
              </a:rPr>
              <a:t>Scrape or remove food bits from </a:t>
            </a:r>
            <a:br>
              <a:rPr lang="en-US" sz="1800" spc="-40" dirty="0" smtClean="0">
                <a:solidFill>
                  <a:schemeClr val="accent3"/>
                </a:solidFill>
                <a:latin typeface="+mj-lt"/>
                <a:cs typeface="+mn-cs"/>
              </a:rPr>
            </a:br>
            <a:r>
              <a:rPr lang="en-US" sz="1800" spc="-40" dirty="0" smtClean="0">
                <a:solidFill>
                  <a:schemeClr val="accent3"/>
                </a:solidFill>
                <a:latin typeface="+mj-lt"/>
                <a:cs typeface="+mn-cs"/>
              </a:rPr>
              <a:t>the surface </a:t>
            </a:r>
            <a:endParaRPr lang="en-US" sz="1800" spc="-40" dirty="0" smtClean="0">
              <a:solidFill>
                <a:schemeClr val="accent3"/>
              </a:solidFill>
              <a:latin typeface="+mj-lt"/>
              <a:cs typeface="Times New Roman" charset="0"/>
            </a:endParaRPr>
          </a:p>
        </p:txBody>
      </p:sp>
      <p:sp>
        <p:nvSpPr>
          <p:cNvPr id="268292" name="Text Box 4"/>
          <p:cNvSpPr txBox="1">
            <a:spLocks noChangeArrowheads="1"/>
          </p:cNvSpPr>
          <p:nvPr/>
        </p:nvSpPr>
        <p:spPr bwMode="auto">
          <a:xfrm>
            <a:off x="5792788" y="3115621"/>
            <a:ext cx="2216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3"/>
              <a:defRPr/>
            </a:pPr>
            <a:r>
              <a:rPr lang="en-US" sz="1800" dirty="0" smtClean="0">
                <a:solidFill>
                  <a:schemeClr val="accent3"/>
                </a:solidFill>
                <a:latin typeface="+mj-lt"/>
                <a:cs typeface="+mn-cs"/>
              </a:rPr>
              <a:t>Rinse the surface </a:t>
            </a:r>
            <a:endParaRPr lang="en-US" sz="1800" dirty="0" smtClean="0">
              <a:solidFill>
                <a:schemeClr val="accent3"/>
              </a:solidFill>
              <a:latin typeface="+mj-lt"/>
              <a:cs typeface="Times New Roman" charset="0"/>
            </a:endParaRPr>
          </a:p>
        </p:txBody>
      </p:sp>
      <p:sp>
        <p:nvSpPr>
          <p:cNvPr id="268293" name="Text Box 5"/>
          <p:cNvSpPr txBox="1">
            <a:spLocks noChangeArrowheads="1"/>
          </p:cNvSpPr>
          <p:nvPr/>
        </p:nvSpPr>
        <p:spPr bwMode="auto">
          <a:xfrm>
            <a:off x="2488673" y="5289793"/>
            <a:ext cx="1968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4"/>
              <a:defRPr/>
            </a:pPr>
            <a:r>
              <a:rPr lang="en-US" sz="1800" dirty="0" smtClean="0">
                <a:solidFill>
                  <a:schemeClr val="accent3"/>
                </a:solidFill>
                <a:latin typeface="+mj-lt"/>
                <a:cs typeface="+mn-cs"/>
              </a:rPr>
              <a:t>Sanitize the surface </a:t>
            </a:r>
            <a:endParaRPr lang="en-US" sz="1800" dirty="0" smtClean="0">
              <a:solidFill>
                <a:schemeClr val="accent3"/>
              </a:solidFill>
              <a:latin typeface="+mj-lt"/>
              <a:cs typeface="Times New Roman" charset="0"/>
            </a:endParaRPr>
          </a:p>
        </p:txBody>
      </p:sp>
      <p:sp>
        <p:nvSpPr>
          <p:cNvPr id="268294" name="Text Box 6"/>
          <p:cNvSpPr txBox="1">
            <a:spLocks noChangeArrowheads="1"/>
          </p:cNvSpPr>
          <p:nvPr/>
        </p:nvSpPr>
        <p:spPr bwMode="auto">
          <a:xfrm>
            <a:off x="4690422" y="5289793"/>
            <a:ext cx="22104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marL="177800" indent="-177800"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5"/>
              <a:defRPr/>
            </a:pPr>
            <a:r>
              <a:rPr lang="en-US" sz="1800" dirty="0" smtClean="0">
                <a:solidFill>
                  <a:schemeClr val="accent3"/>
                </a:solidFill>
                <a:latin typeface="+mj-lt"/>
                <a:cs typeface="+mn-cs"/>
              </a:rPr>
              <a:t>Allow the surface to air-dry</a:t>
            </a:r>
            <a:endParaRPr lang="en-US" sz="1800" dirty="0" smtClean="0">
              <a:solidFill>
                <a:schemeClr val="accent3"/>
              </a:solidFill>
              <a:latin typeface="+mj-lt"/>
              <a:cs typeface="Times New Roman" charset="0"/>
            </a:endParaRPr>
          </a:p>
        </p:txBody>
      </p:sp>
      <p:sp>
        <p:nvSpPr>
          <p:cNvPr id="26829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68296" name="Text Box 8"/>
          <p:cNvSpPr txBox="1">
            <a:spLocks noChangeArrowheads="1"/>
          </p:cNvSpPr>
          <p:nvPr/>
        </p:nvSpPr>
        <p:spPr bwMode="auto">
          <a:xfrm>
            <a:off x="3603625" y="3115621"/>
            <a:ext cx="2189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2"/>
              <a:defRPr/>
            </a:pPr>
            <a:r>
              <a:rPr lang="en-US" sz="1800" dirty="0" smtClean="0">
                <a:solidFill>
                  <a:schemeClr val="accent3"/>
                </a:solidFill>
                <a:latin typeface="+mj-lt"/>
                <a:cs typeface="+mn-cs"/>
              </a:rPr>
              <a:t>Wash the surface </a:t>
            </a:r>
            <a:endParaRPr lang="en-US" sz="1800" dirty="0" smtClean="0">
              <a:solidFill>
                <a:schemeClr val="accent3"/>
              </a:solidFill>
              <a:latin typeface="+mj-lt"/>
              <a:cs typeface="Times New Roman" charset="0"/>
            </a:endParaRPr>
          </a:p>
        </p:txBody>
      </p:sp>
      <p:sp>
        <p:nvSpPr>
          <p:cNvPr id="268297"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868" y="2080975"/>
            <a:ext cx="1952487" cy="10237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2944" y="2080975"/>
            <a:ext cx="1952487" cy="10237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2788" y="2082675"/>
            <a:ext cx="1958975" cy="1020299"/>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5367" y="4253700"/>
            <a:ext cx="1952487" cy="102370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1441" y="4253700"/>
            <a:ext cx="1952487" cy="1023700"/>
          </a:xfrm>
          <a:prstGeom prst="rect">
            <a:avLst/>
          </a:prstGeom>
        </p:spPr>
      </p:pic>
    </p:spTree>
    <p:extLst>
      <p:ext uri="{BB962C8B-B14F-4D97-AF65-F5344CB8AC3E}">
        <p14:creationId xmlns:p14="http://schemas.microsoft.com/office/powerpoint/2010/main" val="150933707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body" idx="1"/>
          </p:nvPr>
        </p:nvSpPr>
        <p:spPr>
          <a:xfrm>
            <a:off x="393192" y="1143000"/>
            <a:ext cx="5871003" cy="3565525"/>
          </a:xfrm>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a:t>
            </a:r>
            <a:r>
              <a:rPr lang="en-US" dirty="0">
                <a:latin typeface="Arial Narrow" charset="0"/>
                <a:cs typeface="+mn-cs"/>
              </a:rPr>
              <a:t>e</a:t>
            </a:r>
            <a:r>
              <a:rPr lang="en-US" dirty="0" smtClean="0">
                <a:latin typeface="Arial Narrow" charset="0"/>
                <a:cs typeface="+mn-cs"/>
              </a:rPr>
              <a:t>quipment</a:t>
            </a:r>
            <a:r>
              <a:rPr lang="en-US" dirty="0">
                <a:latin typeface="Arial Narrow" charset="0"/>
                <a:cs typeface="+mn-cs"/>
              </a:rPr>
              <a:t>: </a:t>
            </a:r>
          </a:p>
          <a:p>
            <a:pPr lvl="1" eaLnBrk="1" hangingPunct="1">
              <a:defRPr/>
            </a:pPr>
            <a:r>
              <a:rPr lang="en-US" dirty="0">
                <a:latin typeface="Arial Narrow" charset="0"/>
              </a:rPr>
              <a:t>Unplug the equipment</a:t>
            </a:r>
          </a:p>
          <a:p>
            <a:pPr lvl="1" eaLnBrk="1" hangingPunct="1">
              <a:defRPr/>
            </a:pPr>
            <a:r>
              <a:rPr lang="en-US" dirty="0">
                <a:latin typeface="Arial Narrow" charset="0"/>
              </a:rPr>
              <a:t>Take the removable parts off the equipment</a:t>
            </a:r>
          </a:p>
          <a:p>
            <a:pPr lvl="2" eaLnBrk="1" hangingPunct="1">
              <a:defRPr/>
            </a:pPr>
            <a:r>
              <a:rPr lang="en-US" dirty="0">
                <a:latin typeface="Arial Narrow" charset="0"/>
              </a:rPr>
              <a:t>Wash, rinse, and sanitize them by hand or run the parts through a dishwasher if allowed</a:t>
            </a:r>
          </a:p>
          <a:p>
            <a:pPr lvl="1" eaLnBrk="1" hangingPunct="1">
              <a:defRPr/>
            </a:pPr>
            <a:r>
              <a:rPr lang="en-US" dirty="0">
                <a:latin typeface="Arial Narrow" charset="0"/>
              </a:rPr>
              <a:t>Scrape or remove food from the equipment surfaces</a:t>
            </a:r>
          </a:p>
          <a:p>
            <a:pPr lvl="1" eaLnBrk="1" hangingPunct="1">
              <a:defRPr/>
            </a:pPr>
            <a:r>
              <a:rPr lang="en-US" dirty="0">
                <a:latin typeface="Arial Narrow" charset="0"/>
              </a:rPr>
              <a:t>Wash the equipment surfaces</a:t>
            </a:r>
          </a:p>
        </p:txBody>
      </p:sp>
      <p:sp>
        <p:nvSpPr>
          <p:cNvPr id="27033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034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70" y="1243013"/>
            <a:ext cx="2099716" cy="1886083"/>
          </a:xfrm>
          <a:prstGeom prst="rect">
            <a:avLst/>
          </a:prstGeom>
        </p:spPr>
      </p:pic>
    </p:spTree>
    <p:extLst>
      <p:ext uri="{BB962C8B-B14F-4D97-AF65-F5344CB8AC3E}">
        <p14:creationId xmlns:p14="http://schemas.microsoft.com/office/powerpoint/2010/main" val="413782482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type="body" idx="1"/>
          </p:nvPr>
        </p:nvSpPr>
        <p:spPr>
          <a:xfrm>
            <a:off x="393192" y="1143000"/>
            <a:ext cx="5871003" cy="3535044"/>
          </a:xfrm>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equipment</a:t>
            </a:r>
            <a:r>
              <a:rPr lang="en-US" dirty="0">
                <a:latin typeface="Arial Narrow" charset="0"/>
                <a:cs typeface="+mn-cs"/>
              </a:rPr>
              <a:t>: </a:t>
            </a:r>
            <a:endParaRPr lang="en-US" sz="1800" i="1" dirty="0">
              <a:latin typeface="Arial Narrow" charset="0"/>
              <a:cs typeface="+mn-cs"/>
            </a:endParaRPr>
          </a:p>
          <a:p>
            <a:pPr lvl="1" eaLnBrk="1" hangingPunct="1">
              <a:defRPr/>
            </a:pPr>
            <a:r>
              <a:rPr lang="en-US" dirty="0">
                <a:latin typeface="Arial Narrow" charset="0"/>
              </a:rPr>
              <a:t>Rinse the equipment surfaces with clean water</a:t>
            </a:r>
          </a:p>
          <a:p>
            <a:pPr lvl="1" eaLnBrk="1" hangingPunct="1">
              <a:defRPr/>
            </a:pPr>
            <a:r>
              <a:rPr lang="en-US" dirty="0">
                <a:latin typeface="Arial Narrow" charset="0"/>
              </a:rPr>
              <a:t>Sanitize the equipment surfaces</a:t>
            </a:r>
          </a:p>
          <a:p>
            <a:pPr lvl="2" eaLnBrk="1" hangingPunct="1">
              <a:defRPr/>
            </a:pPr>
            <a:r>
              <a:rPr lang="en-US" dirty="0">
                <a:latin typeface="Arial Narrow" charset="0"/>
              </a:rPr>
              <a:t>Make sure the sanitizer comes in contact with each surface</a:t>
            </a:r>
          </a:p>
          <a:p>
            <a:pPr lvl="1" eaLnBrk="1" hangingPunct="1">
              <a:defRPr/>
            </a:pPr>
            <a:r>
              <a:rPr lang="en-US" dirty="0">
                <a:latin typeface="Arial Narrow" charset="0"/>
              </a:rPr>
              <a:t>Allow all surfaces to </a:t>
            </a:r>
            <a:r>
              <a:rPr lang="en-US" dirty="0" smtClean="0">
                <a:latin typeface="Arial Narrow" charset="0"/>
              </a:rPr>
              <a:t>air-dry</a:t>
            </a:r>
            <a:endParaRPr lang="en-US" dirty="0">
              <a:latin typeface="Arial Narrow" charset="0"/>
            </a:endParaRPr>
          </a:p>
          <a:p>
            <a:pPr lvl="1" eaLnBrk="1" hangingPunct="1">
              <a:defRPr/>
            </a:pPr>
            <a:r>
              <a:rPr lang="en-US" dirty="0">
                <a:latin typeface="Arial Narrow" charset="0"/>
              </a:rPr>
              <a:t>Put the unit back together</a:t>
            </a:r>
          </a:p>
        </p:txBody>
      </p:sp>
      <p:sp>
        <p:nvSpPr>
          <p:cNvPr id="27136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1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70" y="1243013"/>
            <a:ext cx="2099716" cy="1886083"/>
          </a:xfrm>
          <a:prstGeom prst="rect">
            <a:avLst/>
          </a:prstGeom>
        </p:spPr>
      </p:pic>
    </p:spTree>
    <p:extLst>
      <p:ext uri="{BB962C8B-B14F-4D97-AF65-F5344CB8AC3E}">
        <p14:creationId xmlns:p14="http://schemas.microsoft.com/office/powerpoint/2010/main" val="2242398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a:spLocks noGrp="1" noChangeArrowheads="1"/>
          </p:cNvSpPr>
          <p:nvPr>
            <p:ph type="body" idx="1"/>
          </p:nvPr>
        </p:nvSpPr>
        <p:spPr>
          <a:xfrm>
            <a:off x="393192" y="1143000"/>
            <a:ext cx="6494145" cy="2894965"/>
          </a:xfrm>
        </p:spPr>
        <p:txBody>
          <a:bodyPr/>
          <a:lstStyle/>
          <a:p>
            <a:pPr marL="0" indent="0" eaLnBrk="1" hangingPunct="1">
              <a:defRPr/>
            </a:pPr>
            <a:r>
              <a:rPr lang="en-US" dirty="0" smtClean="0">
                <a:latin typeface="Arial Narrow" charset="0"/>
                <a:cs typeface="+mn-cs"/>
              </a:rPr>
              <a:t>Clean-in-place equipment</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Equipment holding and dispensing TCS food must be cleaned and sanitized every day unless otherwise indicated by the manufacturer</a:t>
            </a:r>
          </a:p>
          <a:p>
            <a:pPr lvl="1" eaLnBrk="1" hangingPunct="1">
              <a:defRPr/>
            </a:pPr>
            <a:r>
              <a:rPr lang="en-US" dirty="0">
                <a:latin typeface="Arial Narrow" charset="0"/>
              </a:rPr>
              <a:t>Check local regulatory requirements</a:t>
            </a:r>
          </a:p>
        </p:txBody>
      </p:sp>
      <p:sp>
        <p:nvSpPr>
          <p:cNvPr id="27238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238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10-7</a:t>
            </a:r>
          </a:p>
        </p:txBody>
      </p:sp>
    </p:spTree>
    <p:extLst>
      <p:ext uri="{BB962C8B-B14F-4D97-AF65-F5344CB8AC3E}">
        <p14:creationId xmlns:p14="http://schemas.microsoft.com/office/powerpoint/2010/main" val="363937603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body" idx="1"/>
          </p:nvPr>
        </p:nvSpPr>
        <p:spPr>
          <a:xfrm>
            <a:off x="393192" y="1143000"/>
            <a:ext cx="5178425" cy="4559910"/>
          </a:xfrm>
        </p:spPr>
        <p:txBody>
          <a:bodyPr/>
          <a:lstStyle/>
          <a:p>
            <a:pPr eaLnBrk="1" hangingPunct="1">
              <a:defRPr/>
            </a:pPr>
            <a:r>
              <a:rPr lang="en-US" dirty="0">
                <a:latin typeface="Arial Narrow" charset="0"/>
                <a:cs typeface="+mn-cs"/>
              </a:rPr>
              <a:t>Setting </a:t>
            </a:r>
            <a:r>
              <a:rPr lang="en-US" dirty="0" smtClean="0">
                <a:latin typeface="Arial Narrow" charset="0"/>
                <a:cs typeface="+mn-cs"/>
              </a:rPr>
              <a:t>up </a:t>
            </a:r>
            <a:r>
              <a:rPr lang="en-US" dirty="0">
                <a:latin typeface="Arial Narrow" charset="0"/>
                <a:cs typeface="+mn-cs"/>
              </a:rPr>
              <a:t>a </a:t>
            </a:r>
            <a:r>
              <a:rPr lang="en-US" dirty="0" smtClean="0">
                <a:latin typeface="Arial Narrow" charset="0"/>
                <a:cs typeface="+mn-cs"/>
              </a:rPr>
              <a:t>three-compartment sink:</a:t>
            </a:r>
            <a:endParaRPr lang="en-US" dirty="0">
              <a:latin typeface="Arial Narrow" charset="0"/>
              <a:cs typeface="+mn-cs"/>
            </a:endParaRPr>
          </a:p>
          <a:p>
            <a:pPr lvl="1" eaLnBrk="1" hangingPunct="1">
              <a:defRPr/>
            </a:pPr>
            <a:r>
              <a:rPr lang="en-US" dirty="0">
                <a:solidFill>
                  <a:schemeClr val="tx1"/>
                </a:solidFill>
                <a:latin typeface="Arial Narrow" charset="0"/>
              </a:rPr>
              <a:t>Clean and sanitize each sink and drain </a:t>
            </a:r>
            <a:r>
              <a:rPr lang="en-US" dirty="0" smtClean="0">
                <a:solidFill>
                  <a:schemeClr val="tx1"/>
                </a:solidFill>
                <a:latin typeface="Arial Narrow" charset="0"/>
              </a:rPr>
              <a:t>board</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first sink with detergent and water at least 110°F (43°C</a:t>
            </a:r>
            <a:r>
              <a:rPr lang="en-US" dirty="0" smtClean="0">
                <a:solidFill>
                  <a:schemeClr val="tx1"/>
                </a:solidFill>
                <a:latin typeface="Arial Narrow" charset="0"/>
              </a:rPr>
              <a:t>) </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second sink with clean </a:t>
            </a:r>
            <a:r>
              <a:rPr lang="en-US" dirty="0" smtClean="0">
                <a:solidFill>
                  <a:schemeClr val="tx1"/>
                </a:solidFill>
                <a:latin typeface="Arial Narrow" charset="0"/>
              </a:rPr>
              <a:t>water</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third sink with water and sanitizer to the correct </a:t>
            </a:r>
            <a:r>
              <a:rPr lang="en-US" dirty="0" smtClean="0">
                <a:solidFill>
                  <a:schemeClr val="tx1"/>
                </a:solidFill>
                <a:latin typeface="Arial Narrow" charset="0"/>
              </a:rPr>
              <a:t>concentration</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Provide a clock with a second hand to let food handlers know how long items have been in the </a:t>
            </a:r>
            <a:r>
              <a:rPr lang="en-US" dirty="0" smtClean="0">
                <a:solidFill>
                  <a:schemeClr val="tx1"/>
                </a:solidFill>
                <a:latin typeface="Arial Narrow" charset="0"/>
              </a:rPr>
              <a:t>sanitizer</a:t>
            </a:r>
            <a:endParaRPr lang="en-US" dirty="0">
              <a:latin typeface="Arial Narrow" charset="0"/>
              <a:cs typeface="+mn-cs"/>
            </a:endParaRPr>
          </a:p>
          <a:p>
            <a:pPr eaLnBrk="1" hangingPunct="1">
              <a:defRPr/>
            </a:pPr>
            <a:endParaRPr lang="en-US" dirty="0">
              <a:latin typeface="Arial Narrow" charset="0"/>
              <a:cs typeface="+mn-cs"/>
            </a:endParaRPr>
          </a:p>
        </p:txBody>
      </p:sp>
      <p:sp>
        <p:nvSpPr>
          <p:cNvPr id="275459" name="Text Box 4"/>
          <p:cNvSpPr txBox="1">
            <a:spLocks noChangeArrowheads="1"/>
          </p:cNvSpPr>
          <p:nvPr/>
        </p:nvSpPr>
        <p:spPr bwMode="auto">
          <a:xfrm>
            <a:off x="6681788" y="58578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endParaRPr lang="en-US" dirty="0" smtClean="0">
              <a:cs typeface="+mn-cs"/>
            </a:endParaRPr>
          </a:p>
        </p:txBody>
      </p:sp>
      <p:sp>
        <p:nvSpPr>
          <p:cNvPr id="27546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10-8</a:t>
            </a:r>
          </a:p>
        </p:txBody>
      </p:sp>
      <p:sp>
        <p:nvSpPr>
          <p:cNvPr id="27546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Manual Dishwashing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6" y="1244374"/>
            <a:ext cx="2100072" cy="1874846"/>
          </a:xfrm>
          <a:prstGeom prst="rect">
            <a:avLst/>
          </a:prstGeom>
        </p:spPr>
      </p:pic>
    </p:spTree>
    <p:extLst>
      <p:ext uri="{BB962C8B-B14F-4D97-AF65-F5344CB8AC3E}">
        <p14:creationId xmlns:p14="http://schemas.microsoft.com/office/powerpoint/2010/main" val="114706375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3"/>
          <p:cNvSpPr>
            <a:spLocks noGrp="1" noChangeArrowheads="1"/>
          </p:cNvSpPr>
          <p:nvPr>
            <p:ph type="body" idx="1"/>
          </p:nvPr>
        </p:nvSpPr>
        <p:spPr>
          <a:xfrm>
            <a:off x="393192" y="1143000"/>
            <a:ext cx="7158228" cy="4169205"/>
          </a:xfrm>
        </p:spPr>
        <p:txBody>
          <a:bodyPr/>
          <a:lstStyle/>
          <a:p>
            <a:pPr marL="0" indent="0" eaLnBrk="1" hangingPunct="1">
              <a:defRPr/>
            </a:pPr>
            <a:r>
              <a:rPr lang="en-US" dirty="0">
                <a:latin typeface="Arial Narrow" charset="0"/>
                <a:cs typeface="+mn-cs"/>
              </a:rPr>
              <a:t>Cleaning up after people who get sick:</a:t>
            </a:r>
          </a:p>
          <a:p>
            <a:pPr lvl="1" eaLnBrk="1" hangingPunct="1">
              <a:defRPr/>
            </a:pPr>
            <a:r>
              <a:rPr lang="en-US" dirty="0">
                <a:latin typeface="Arial Narrow" charset="0"/>
              </a:rPr>
              <a:t>Diarrhea and vomit in the </a:t>
            </a:r>
            <a:r>
              <a:rPr lang="en-US" dirty="0" smtClean="0">
                <a:latin typeface="Arial Narrow" charset="0"/>
              </a:rPr>
              <a:t>operation </a:t>
            </a:r>
            <a:r>
              <a:rPr lang="en-US" dirty="0">
                <a:latin typeface="Arial Narrow" charset="0"/>
              </a:rPr>
              <a:t>must be cleaned up </a:t>
            </a:r>
            <a:r>
              <a:rPr lang="en-US" dirty="0" smtClean="0">
                <a:latin typeface="Arial Narrow" charset="0"/>
              </a:rPr>
              <a:t>correctly</a:t>
            </a:r>
            <a:endParaRPr lang="en-US" dirty="0">
              <a:latin typeface="Arial Narrow" charset="0"/>
            </a:endParaRPr>
          </a:p>
          <a:p>
            <a:pPr lvl="2" eaLnBrk="1" hangingPunct="1">
              <a:defRPr/>
            </a:pPr>
            <a:r>
              <a:rPr lang="en-US" dirty="0">
                <a:latin typeface="Arial Narrow" charset="0"/>
              </a:rPr>
              <a:t>It can carry Norovirus, which is highly </a:t>
            </a:r>
            <a:r>
              <a:rPr lang="en-US" dirty="0" smtClean="0">
                <a:latin typeface="Arial Narrow" charset="0"/>
              </a:rPr>
              <a:t>contagious </a:t>
            </a:r>
            <a:endParaRPr lang="en-US" dirty="0">
              <a:latin typeface="Arial Narrow" charset="0"/>
            </a:endParaRPr>
          </a:p>
          <a:p>
            <a:pPr lvl="1" eaLnBrk="1" hangingPunct="1">
              <a:defRPr/>
            </a:pPr>
            <a:r>
              <a:rPr lang="en-US" dirty="0">
                <a:latin typeface="Arial Narrow" charset="0"/>
              </a:rPr>
              <a:t>Correct cleanup can prevent food from becoming </a:t>
            </a:r>
            <a:r>
              <a:rPr lang="en-US" dirty="0" smtClean="0">
                <a:latin typeface="Arial Narrow" charset="0"/>
              </a:rPr>
              <a:t/>
            </a:r>
            <a:br>
              <a:rPr lang="en-US" dirty="0" smtClean="0">
                <a:latin typeface="Arial Narrow" charset="0"/>
              </a:rPr>
            </a:br>
            <a:r>
              <a:rPr lang="en-US" dirty="0" smtClean="0">
                <a:latin typeface="Arial Narrow" charset="0"/>
              </a:rPr>
              <a:t>contaminated </a:t>
            </a:r>
            <a:r>
              <a:rPr lang="en-US" dirty="0">
                <a:latin typeface="Arial Narrow" charset="0"/>
              </a:rPr>
              <a:t>and keep others from getting sick</a:t>
            </a:r>
          </a:p>
        </p:txBody>
      </p:sp>
      <p:sp>
        <p:nvSpPr>
          <p:cNvPr id="28057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10-9</a:t>
            </a:r>
          </a:p>
        </p:txBody>
      </p:sp>
      <p:sp>
        <p:nvSpPr>
          <p:cNvPr id="280580" name="Rectangle 13"/>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val="15336918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3"/>
          <p:cNvSpPr>
            <a:spLocks noGrp="1" noChangeArrowheads="1"/>
          </p:cNvSpPr>
          <p:nvPr>
            <p:ph type="body" idx="1"/>
          </p:nvPr>
        </p:nvSpPr>
        <p:spPr>
          <a:xfrm>
            <a:off x="393192" y="1143000"/>
            <a:ext cx="7140930" cy="4990257"/>
          </a:xfrm>
        </p:spPr>
        <p:txBody>
          <a:bodyPr/>
          <a:lstStyle/>
          <a:p>
            <a:pPr marL="0" indent="0" eaLnBrk="1" hangingPunct="1">
              <a:defRPr/>
            </a:pPr>
            <a:r>
              <a:rPr lang="en-US" dirty="0">
                <a:latin typeface="Arial Narrow" charset="0"/>
                <a:cs typeface="+mn-cs"/>
              </a:rPr>
              <a:t>Consider the following when developing a plan for cleaning up vomit and diarrhea:</a:t>
            </a:r>
            <a:endParaRPr lang="en-US" i="1" dirty="0">
              <a:latin typeface="Arial Narrow" charset="0"/>
              <a:cs typeface="+mn-cs"/>
            </a:endParaRPr>
          </a:p>
          <a:p>
            <a:pPr lvl="1" eaLnBrk="1" hangingPunct="1">
              <a:defRPr/>
            </a:pPr>
            <a:r>
              <a:rPr lang="en-US" dirty="0">
                <a:latin typeface="Arial Narrow" charset="0"/>
              </a:rPr>
              <a:t>How you will contain liquid and airborne substances, and remove them from the operation</a:t>
            </a:r>
          </a:p>
          <a:p>
            <a:pPr lvl="1" eaLnBrk="1" hangingPunct="1">
              <a:defRPr/>
            </a:pPr>
            <a:r>
              <a:rPr lang="en-US" dirty="0">
                <a:latin typeface="Arial Narrow" charset="0"/>
              </a:rPr>
              <a:t>How you will clean, sanitize, and disinfect surfaces</a:t>
            </a:r>
          </a:p>
          <a:p>
            <a:pPr lvl="1" eaLnBrk="1" hangingPunct="1">
              <a:defRPr/>
            </a:pPr>
            <a:r>
              <a:rPr lang="en-US" dirty="0">
                <a:latin typeface="Arial Narrow" charset="0"/>
              </a:rPr>
              <a:t>When to throw away food that may have been contaminated</a:t>
            </a:r>
          </a:p>
          <a:p>
            <a:pPr lvl="1" eaLnBrk="1" hangingPunct="1">
              <a:defRPr/>
            </a:pPr>
            <a:r>
              <a:rPr lang="en-US" dirty="0">
                <a:latin typeface="Arial Narrow" charset="0"/>
              </a:rPr>
              <a:t>What equipment is needed to clean up these substances, and how it will be cleaned and disinfected after use</a:t>
            </a:r>
          </a:p>
          <a:p>
            <a:pPr lvl="1" eaLnBrk="1" hangingPunct="1">
              <a:defRPr/>
            </a:pPr>
            <a:r>
              <a:rPr lang="en-US" dirty="0">
                <a:latin typeface="Arial Narrow" charset="0"/>
              </a:rPr>
              <a:t>When a food handler must wear personal protective equipment</a:t>
            </a:r>
          </a:p>
        </p:txBody>
      </p:sp>
      <p:sp>
        <p:nvSpPr>
          <p:cNvPr id="281603"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10-10</a:t>
            </a:r>
          </a:p>
        </p:txBody>
      </p:sp>
      <p:sp>
        <p:nvSpPr>
          <p:cNvPr id="281604"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val="2547654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28563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type="body" idx="1"/>
          </p:nvPr>
        </p:nvSpPr>
        <p:spPr>
          <a:xfrm>
            <a:off x="393192" y="1143000"/>
            <a:ext cx="7172416" cy="4874798"/>
          </a:xfrm>
        </p:spPr>
        <p:txBody>
          <a:bodyPr/>
          <a:lstStyle/>
          <a:p>
            <a:pPr marL="0" indent="0" eaLnBrk="1" hangingPunct="1">
              <a:defRPr/>
            </a:pPr>
            <a:r>
              <a:rPr lang="en-US" dirty="0">
                <a:latin typeface="Arial Narrow" charset="0"/>
                <a:cs typeface="+mn-cs"/>
              </a:rPr>
              <a:t>Develop a plan for cleaning up vomit and diarrhea: </a:t>
            </a:r>
            <a:endParaRPr lang="en-US" sz="1800" i="1" dirty="0">
              <a:latin typeface="Arial Narrow" charset="0"/>
              <a:cs typeface="+mn-cs"/>
            </a:endParaRPr>
          </a:p>
          <a:p>
            <a:pPr lvl="1" eaLnBrk="1" hangingPunct="1">
              <a:defRPr/>
            </a:pPr>
            <a:r>
              <a:rPr lang="en-US" dirty="0">
                <a:latin typeface="Arial Narrow" charset="0"/>
              </a:rPr>
              <a:t>How staff will be notified of the correct procedures for containing, cleaning, and disinfecting these substances</a:t>
            </a:r>
          </a:p>
          <a:p>
            <a:pPr lvl="1" eaLnBrk="1" hangingPunct="1">
              <a:defRPr/>
            </a:pPr>
            <a:r>
              <a:rPr lang="en-US" dirty="0">
                <a:latin typeface="Arial Narrow" charset="0"/>
              </a:rPr>
              <a:t>How to segregate contaminated areas from other areas</a:t>
            </a:r>
          </a:p>
          <a:p>
            <a:pPr lvl="1" eaLnBrk="1" hangingPunct="1">
              <a:defRPr/>
            </a:pPr>
            <a:r>
              <a:rPr lang="en-US" dirty="0">
                <a:latin typeface="Arial Narrow" charset="0"/>
              </a:rPr>
              <a:t>When staff must be restricted from working with or around food or excluded from working in the operation</a:t>
            </a:r>
          </a:p>
          <a:p>
            <a:pPr lvl="1" eaLnBrk="1" hangingPunct="1">
              <a:defRPr/>
            </a:pPr>
            <a:r>
              <a:rPr lang="en-US" dirty="0">
                <a:latin typeface="Arial Narrow" charset="0"/>
              </a:rPr>
              <a:t>How sick customers will be quickly removed from the operation</a:t>
            </a:r>
          </a:p>
          <a:p>
            <a:pPr lvl="1" eaLnBrk="1" hangingPunct="1">
              <a:defRPr/>
            </a:pPr>
            <a:r>
              <a:rPr lang="en-US" dirty="0">
                <a:latin typeface="Arial Narrow" charset="0"/>
              </a:rPr>
              <a:t>How the cleaning plan will be implemented</a:t>
            </a:r>
          </a:p>
        </p:txBody>
      </p:sp>
      <p:sp>
        <p:nvSpPr>
          <p:cNvPr id="282627"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10-11</a:t>
            </a:r>
          </a:p>
        </p:txBody>
      </p:sp>
      <p:sp>
        <p:nvSpPr>
          <p:cNvPr id="282628"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val="131592269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3"/>
          <p:cNvSpPr>
            <a:spLocks noGrp="1" noChangeArrowheads="1"/>
          </p:cNvSpPr>
          <p:nvPr>
            <p:ph type="body" idx="1"/>
          </p:nvPr>
        </p:nvSpPr>
        <p:spPr>
          <a:xfrm>
            <a:off x="393192" y="1143000"/>
            <a:ext cx="5051425" cy="4229100"/>
          </a:xfrm>
        </p:spPr>
        <p:txBody>
          <a:bodyPr/>
          <a:lstStyle/>
          <a:p>
            <a:pPr marL="0" indent="0" eaLnBrk="1" hangingPunct="1">
              <a:defRPr/>
            </a:pPr>
            <a:r>
              <a:rPr lang="en-US" dirty="0" smtClean="0">
                <a:solidFill>
                  <a:srgbClr val="D22002"/>
                </a:solidFill>
                <a:latin typeface="Arial Narrow" charset="0"/>
                <a:cs typeface="+mn-cs"/>
              </a:rPr>
              <a:t>NEVER:</a:t>
            </a:r>
            <a:endParaRPr lang="en-US" dirty="0">
              <a:solidFill>
                <a:srgbClr val="D22002"/>
              </a:solidFill>
              <a:latin typeface="Arial Narrow" charset="0"/>
              <a:cs typeface="+mn-cs"/>
            </a:endParaRPr>
          </a:p>
          <a:p>
            <a:pPr lvl="1" eaLnBrk="1" hangingPunct="1">
              <a:defRPr/>
            </a:pPr>
            <a:r>
              <a:rPr lang="en-US" dirty="0">
                <a:latin typeface="Arial Narrow" charset="0"/>
              </a:rPr>
              <a:t>Dump mop water or other liquid waste into toilets or urinals</a:t>
            </a:r>
          </a:p>
          <a:p>
            <a:pPr lvl="1" eaLnBrk="1" hangingPunct="1">
              <a:defRPr/>
            </a:pPr>
            <a:r>
              <a:rPr lang="en-US" dirty="0">
                <a:latin typeface="Arial Narrow" charset="0"/>
              </a:rPr>
              <a:t>Clean tools in sinks used </a:t>
            </a:r>
            <a:r>
              <a:rPr lang="en-US" dirty="0" smtClean="0">
                <a:latin typeface="Arial Narrow" charset="0"/>
              </a:rPr>
              <a:t>for</a:t>
            </a:r>
            <a:endParaRPr lang="en-US" dirty="0">
              <a:latin typeface="Arial Narrow" charset="0"/>
            </a:endParaRPr>
          </a:p>
          <a:p>
            <a:pPr lvl="2" eaLnBrk="1" hangingPunct="1">
              <a:defRPr/>
            </a:pPr>
            <a:r>
              <a:rPr lang="en-US" dirty="0">
                <a:latin typeface="Arial Narrow" charset="0"/>
              </a:rPr>
              <a:t> Handwashing</a:t>
            </a:r>
          </a:p>
          <a:p>
            <a:pPr lvl="2" eaLnBrk="1" hangingPunct="1">
              <a:defRPr/>
            </a:pPr>
            <a:r>
              <a:rPr lang="en-US" dirty="0">
                <a:latin typeface="Arial Narrow" charset="0"/>
              </a:rPr>
              <a:t> Food prep</a:t>
            </a:r>
          </a:p>
          <a:p>
            <a:pPr lvl="2" eaLnBrk="1" hangingPunct="1">
              <a:defRPr/>
            </a:pPr>
            <a:r>
              <a:rPr lang="en-US" dirty="0">
                <a:latin typeface="Arial Narrow" charset="0"/>
              </a:rPr>
              <a:t> Dishwashing</a:t>
            </a:r>
          </a:p>
          <a:p>
            <a:pPr marL="1028700" lvl="2" indent="-342900" eaLnBrk="1" hangingPunct="1">
              <a:buFont typeface="Wingdings" charset="0"/>
              <a:buNone/>
              <a:defRPr/>
            </a:pPr>
            <a:endParaRPr lang="en-US" dirty="0">
              <a:latin typeface="Arial Narrow" charset="0"/>
            </a:endParaRPr>
          </a:p>
        </p:txBody>
      </p:sp>
      <p:pic>
        <p:nvPicPr>
          <p:cNvPr id="590850" name="Picture 4" descr="nra201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768" y="1243013"/>
            <a:ext cx="2103120" cy="198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10-12</a:t>
            </a:r>
          </a:p>
        </p:txBody>
      </p:sp>
      <p:sp>
        <p:nvSpPr>
          <p:cNvPr id="28467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endParaRPr lang="en-US" i="1" dirty="0">
              <a:latin typeface="Arial Narrow" charset="0"/>
              <a:cs typeface="+mj-cs"/>
            </a:endParaRPr>
          </a:p>
        </p:txBody>
      </p:sp>
    </p:spTree>
    <p:extLst>
      <p:ext uri="{BB962C8B-B14F-4D97-AF65-F5344CB8AC3E}">
        <p14:creationId xmlns:p14="http://schemas.microsoft.com/office/powerpoint/2010/main" val="1020098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39939" name="Rectangle 3"/>
          <p:cNvSpPr>
            <a:spLocks noGrp="1" noChangeArrowheads="1"/>
          </p:cNvSpPr>
          <p:nvPr>
            <p:ph type="body" idx="1"/>
          </p:nvPr>
        </p:nvSpPr>
        <p:spPr>
          <a:xfrm>
            <a:off x="398463" y="1143000"/>
            <a:ext cx="7308850" cy="3789362"/>
          </a:xfrm>
        </p:spPr>
        <p:txBody>
          <a:bodyPr/>
          <a:lstStyle/>
          <a:p>
            <a:pPr marL="0" indent="0" eaLnBrk="1" hangingPunct="1">
              <a:defRPr/>
            </a:pPr>
            <a:r>
              <a:rPr lang="en-US" dirty="0">
                <a:latin typeface="Arial Narrow" charset="0"/>
                <a:cs typeface="+mn-cs"/>
              </a:rPr>
              <a:t>Contaminants come from a variety of places: </a:t>
            </a:r>
          </a:p>
          <a:p>
            <a:pPr marL="347472" lvl="1" indent="-347472" eaLnBrk="1" hangingPunct="1">
              <a:lnSpc>
                <a:spcPct val="100000"/>
              </a:lnSpc>
              <a:spcBef>
                <a:spcPts val="900"/>
              </a:spcBef>
              <a:defRPr/>
            </a:pPr>
            <a:r>
              <a:rPr lang="en-US" dirty="0">
                <a:latin typeface="Arial Narrow" charset="0"/>
              </a:rPr>
              <a:t>Animals we use for food</a:t>
            </a:r>
          </a:p>
          <a:p>
            <a:pPr marL="347472" lvl="1" indent="-347472" eaLnBrk="1" hangingPunct="1">
              <a:lnSpc>
                <a:spcPct val="100000"/>
              </a:lnSpc>
              <a:spcBef>
                <a:spcPts val="900"/>
              </a:spcBef>
              <a:defRPr/>
            </a:pPr>
            <a:r>
              <a:rPr lang="en-US" dirty="0">
                <a:latin typeface="Arial Narrow" charset="0"/>
              </a:rPr>
              <a:t>Air, contaminated water, and dirt</a:t>
            </a:r>
          </a:p>
          <a:p>
            <a:pPr marL="347472" lvl="1" indent="-347472" eaLnBrk="1" hangingPunct="1">
              <a:lnSpc>
                <a:spcPct val="100000"/>
              </a:lnSpc>
              <a:spcBef>
                <a:spcPts val="900"/>
              </a:spcBef>
              <a:defRPr/>
            </a:pPr>
            <a:r>
              <a:rPr lang="en-US" dirty="0">
                <a:latin typeface="Arial Narrow" charset="0"/>
              </a:rPr>
              <a:t>People</a:t>
            </a:r>
          </a:p>
          <a:p>
            <a:pPr marL="694944" lvl="2" indent="-347472" eaLnBrk="1" hangingPunct="1">
              <a:lnSpc>
                <a:spcPct val="100000"/>
              </a:lnSpc>
              <a:spcBef>
                <a:spcPts val="900"/>
              </a:spcBef>
              <a:defRPr/>
            </a:pPr>
            <a:r>
              <a:rPr lang="en-US" dirty="0">
                <a:latin typeface="Arial Narrow" charset="0"/>
              </a:rPr>
              <a:t>Deliberately</a:t>
            </a:r>
          </a:p>
          <a:p>
            <a:pPr marL="694944" lvl="2" indent="-347472" eaLnBrk="1" hangingPunct="1">
              <a:lnSpc>
                <a:spcPct val="100000"/>
              </a:lnSpc>
              <a:spcBef>
                <a:spcPts val="900"/>
              </a:spcBef>
              <a:defRPr/>
            </a:pPr>
            <a:r>
              <a:rPr lang="en-US" dirty="0">
                <a:latin typeface="Arial Narrow" charset="0"/>
              </a:rPr>
              <a:t>Accidentally</a:t>
            </a:r>
          </a:p>
          <a:p>
            <a:pPr marL="571500" lvl="1" indent="-457200" eaLnBrk="1" hangingPunct="1">
              <a:defRPr/>
            </a:pPr>
            <a:endParaRPr lang="en-US" dirty="0">
              <a:latin typeface="Arial Narrow" charset="0"/>
            </a:endParaRPr>
          </a:p>
        </p:txBody>
      </p:sp>
      <p:sp>
        <p:nvSpPr>
          <p:cNvPr id="3994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a:t>
            </a:r>
          </a:p>
        </p:txBody>
      </p:sp>
    </p:spTree>
    <p:extLst>
      <p:ext uri="{BB962C8B-B14F-4D97-AF65-F5344CB8AC3E}">
        <p14:creationId xmlns:p14="http://schemas.microsoft.com/office/powerpoint/2010/main" val="539471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eezing-employe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oundRect">
            <a:avLst>
              <a:gd name="adj" fmla="val 7217"/>
            </a:avLst>
          </a:prstGeom>
          <a:solidFill>
            <a:srgbClr val="FFFFFF"/>
          </a:solidFill>
          <a:ln w="76200" cap="sq">
            <a:noFill/>
            <a:miter lim="800000"/>
          </a:ln>
          <a:effectLst/>
          <a:scene3d>
            <a:camera prst="orthographicFront"/>
            <a:lightRig rig="threePt" dir="t">
              <a:rot lat="0" lon="0" rev="2700000"/>
            </a:lightRig>
          </a:scene3d>
          <a:sp3d contourW="6350">
            <a:contourClr>
              <a:srgbClr val="C0C0C0"/>
            </a:contourClr>
          </a:sp3d>
        </p:spPr>
      </p:pic>
      <p:sp>
        <p:nvSpPr>
          <p:cNvPr id="4096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40963" name="Rectangle 3"/>
          <p:cNvSpPr>
            <a:spLocks noGrp="1" noChangeArrowheads="1"/>
          </p:cNvSpPr>
          <p:nvPr>
            <p:ph type="body" idx="1"/>
          </p:nvPr>
        </p:nvSpPr>
        <p:spPr>
          <a:xfrm>
            <a:off x="390524" y="1143000"/>
            <a:ext cx="5029200" cy="4983163"/>
          </a:xfrm>
        </p:spPr>
        <p:txBody>
          <a:bodyPr/>
          <a:lstStyle/>
          <a:p>
            <a:pPr marL="0" indent="0" eaLnBrk="1" hangingPunct="1">
              <a:defRPr/>
            </a:pPr>
            <a:r>
              <a:rPr lang="en-US" dirty="0">
                <a:latin typeface="Arial Narrow" charset="0"/>
                <a:cs typeface="+mn-cs"/>
              </a:rPr>
              <a:t>People can contaminate food when: </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do not </a:t>
            </a:r>
            <a:r>
              <a:rPr lang="en-US" dirty="0">
                <a:latin typeface="Arial Narrow" charset="0"/>
              </a:rPr>
              <a:t>wash their hands after using </a:t>
            </a:r>
            <a:r>
              <a:rPr lang="en-US" dirty="0" smtClean="0">
                <a:latin typeface="Arial Narrow" charset="0"/>
              </a:rPr>
              <a:t/>
            </a:r>
            <a:br>
              <a:rPr lang="en-US" dirty="0" smtClean="0">
                <a:latin typeface="Arial Narrow" charset="0"/>
              </a:rPr>
            </a:br>
            <a:r>
              <a:rPr lang="en-US" dirty="0" smtClean="0">
                <a:latin typeface="Arial Narrow" charset="0"/>
              </a:rPr>
              <a:t>the </a:t>
            </a:r>
            <a:r>
              <a:rPr lang="en-US" dirty="0">
                <a:latin typeface="Arial Narrow" charset="0"/>
              </a:rPr>
              <a:t>restroom</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are in contact with a person who is </a:t>
            </a:r>
            <a:r>
              <a:rPr lang="en-US" dirty="0" smtClean="0">
                <a:latin typeface="Arial Narrow" charset="0"/>
              </a:rPr>
              <a:t>sick</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sneeze or vomit onto food or </a:t>
            </a:r>
            <a:r>
              <a:rPr lang="en-US" dirty="0" smtClean="0">
                <a:latin typeface="Arial Narrow" charset="0"/>
              </a:rPr>
              <a:t>food-contact </a:t>
            </a:r>
            <a:r>
              <a:rPr lang="en-US" dirty="0">
                <a:latin typeface="Arial Narrow" charset="0"/>
              </a:rPr>
              <a:t>surfaces</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touch dirty food-contact surfaces and equipment and then touch food</a:t>
            </a: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p:txBody>
      </p:sp>
      <p:sp>
        <p:nvSpPr>
          <p:cNvPr id="4096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a:t>
            </a:r>
          </a:p>
        </p:txBody>
      </p:sp>
    </p:spTree>
    <p:extLst>
      <p:ext uri="{BB962C8B-B14F-4D97-AF65-F5344CB8AC3E}">
        <p14:creationId xmlns:p14="http://schemas.microsoft.com/office/powerpoint/2010/main" val="2557770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Biological Contamination</a:t>
            </a:r>
          </a:p>
        </p:txBody>
      </p:sp>
      <p:sp>
        <p:nvSpPr>
          <p:cNvPr id="44035"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a:t>
            </a:r>
          </a:p>
        </p:txBody>
      </p:sp>
      <p:sp>
        <p:nvSpPr>
          <p:cNvPr id="15" name="Rectangle 3"/>
          <p:cNvSpPr txBox="1">
            <a:spLocks noChangeArrowheads="1"/>
          </p:cNvSpPr>
          <p:nvPr/>
        </p:nvSpPr>
        <p:spPr bwMode="auto">
          <a:xfrm>
            <a:off x="390525" y="1143000"/>
            <a:ext cx="5402263"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fontAlgn="base">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fontAlgn="base">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fontAlgn="base">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fontAlgn="base">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fontAlgn="base">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buFont typeface="Wingdings" pitchFamily="2" charset="2"/>
              <a:buNone/>
              <a:defRPr/>
            </a:pPr>
            <a:r>
              <a:rPr lang="en-US" sz="2400" dirty="0" smtClean="0">
                <a:solidFill>
                  <a:srgbClr val="005CAB"/>
                </a:solidFill>
                <a:ea typeface="+mn-ea"/>
                <a:cs typeface="+mn-cs"/>
              </a:rPr>
              <a:t>Common symptoms of foodborne illness:</a:t>
            </a:r>
          </a:p>
          <a:p>
            <a:pPr marL="347472" lvl="1" indent="-347472">
              <a:lnSpc>
                <a:spcPct val="100000"/>
              </a:lnSpc>
              <a:spcBef>
                <a:spcPts val="900"/>
              </a:spcBef>
              <a:defRPr/>
            </a:pPr>
            <a:r>
              <a:rPr lang="en-US" b="0" dirty="0" smtClean="0">
                <a:ea typeface="+mn-ea"/>
                <a:cs typeface="+mn-cs"/>
              </a:rPr>
              <a:t>Diarrhea</a:t>
            </a:r>
          </a:p>
          <a:p>
            <a:pPr marL="347472" lvl="1" indent="-347472">
              <a:lnSpc>
                <a:spcPct val="100000"/>
              </a:lnSpc>
              <a:spcBef>
                <a:spcPts val="900"/>
              </a:spcBef>
              <a:defRPr/>
            </a:pPr>
            <a:r>
              <a:rPr lang="en-US" b="0" dirty="0" smtClean="0">
                <a:ea typeface="+mn-ea"/>
                <a:cs typeface="+mn-cs"/>
              </a:rPr>
              <a:t>Vomiting</a:t>
            </a:r>
          </a:p>
          <a:p>
            <a:pPr marL="347472" lvl="1" indent="-347472">
              <a:lnSpc>
                <a:spcPct val="100000"/>
              </a:lnSpc>
              <a:spcBef>
                <a:spcPts val="900"/>
              </a:spcBef>
              <a:defRPr/>
            </a:pPr>
            <a:r>
              <a:rPr lang="en-US" b="0" dirty="0" smtClean="0">
                <a:ea typeface="+mn-ea"/>
                <a:cs typeface="+mn-cs"/>
              </a:rPr>
              <a:t>Fever</a:t>
            </a:r>
          </a:p>
          <a:p>
            <a:pPr marL="347472" lvl="1" indent="-347472">
              <a:lnSpc>
                <a:spcPct val="100000"/>
              </a:lnSpc>
              <a:spcBef>
                <a:spcPts val="900"/>
              </a:spcBef>
              <a:defRPr/>
            </a:pPr>
            <a:r>
              <a:rPr lang="en-US" b="0" dirty="0" smtClean="0">
                <a:ea typeface="+mn-ea"/>
                <a:cs typeface="+mn-cs"/>
              </a:rPr>
              <a:t>Nausea</a:t>
            </a:r>
          </a:p>
          <a:p>
            <a:pPr marL="347472" lvl="1" indent="-347472">
              <a:lnSpc>
                <a:spcPct val="100000"/>
              </a:lnSpc>
              <a:spcBef>
                <a:spcPts val="900"/>
              </a:spcBef>
              <a:defRPr/>
            </a:pPr>
            <a:r>
              <a:rPr lang="en-US" b="0" dirty="0" smtClean="0">
                <a:ea typeface="+mn-ea"/>
                <a:cs typeface="+mn-cs"/>
              </a:rPr>
              <a:t>Abdominal cramps</a:t>
            </a:r>
          </a:p>
          <a:p>
            <a:pPr marL="347472" lvl="1" indent="-347472">
              <a:lnSpc>
                <a:spcPct val="100000"/>
              </a:lnSpc>
              <a:spcBef>
                <a:spcPts val="900"/>
              </a:spcBef>
              <a:defRPr/>
            </a:pPr>
            <a:r>
              <a:rPr lang="en-US" b="0" dirty="0" smtClean="0">
                <a:ea typeface="+mn-ea"/>
                <a:cs typeface="+mn-cs"/>
              </a:rPr>
              <a:t>Jaundice (yellowing of skin and eyes)</a:t>
            </a:r>
          </a:p>
          <a:p>
            <a:pPr marL="0" lvl="1" indent="0">
              <a:buNone/>
              <a:defRPr/>
            </a:pPr>
            <a:endParaRPr lang="en-US" dirty="0" smtClean="0">
              <a:solidFill>
                <a:srgbClr val="005CAB"/>
              </a:solidFill>
              <a:ea typeface="+mn-ea"/>
              <a:cs typeface="+mn-cs"/>
            </a:endParaRPr>
          </a:p>
          <a:p>
            <a:pPr marL="0" lvl="1" indent="0">
              <a:buFont typeface="Wingdings" pitchFamily="2" charset="2"/>
              <a:buNone/>
              <a:defRPr/>
            </a:pPr>
            <a:r>
              <a:rPr lang="en-US" sz="2400" dirty="0" smtClean="0">
                <a:solidFill>
                  <a:srgbClr val="005CAB"/>
                </a:solidFill>
                <a:ea typeface="+mn-ea"/>
                <a:cs typeface="+mn-cs"/>
              </a:rPr>
              <a:t>Onset times: </a:t>
            </a:r>
            <a:endParaRPr lang="en-US" sz="2400" dirty="0">
              <a:solidFill>
                <a:srgbClr val="005CAB"/>
              </a:solidFill>
              <a:ea typeface="+mn-ea"/>
              <a:cs typeface="+mn-cs"/>
            </a:endParaRPr>
          </a:p>
          <a:p>
            <a:pPr marL="347472" lvl="1" indent="-347472">
              <a:lnSpc>
                <a:spcPct val="100000"/>
              </a:lnSpc>
              <a:spcBef>
                <a:spcPts val="900"/>
              </a:spcBef>
              <a:defRPr/>
            </a:pPr>
            <a:r>
              <a:rPr lang="en-US" b="0" dirty="0">
                <a:ea typeface="+mn-ea"/>
                <a:cs typeface="+mn-cs"/>
              </a:rPr>
              <a:t>Depend </a:t>
            </a:r>
            <a:r>
              <a:rPr lang="en-US" b="0" dirty="0" smtClean="0">
                <a:ea typeface="+mn-ea"/>
                <a:cs typeface="+mn-cs"/>
              </a:rPr>
              <a:t>on </a:t>
            </a:r>
            <a:r>
              <a:rPr lang="en-US" b="0" dirty="0">
                <a:ea typeface="+mn-ea"/>
                <a:cs typeface="+mn-cs"/>
              </a:rPr>
              <a:t>the type of foodborne illness</a:t>
            </a:r>
          </a:p>
          <a:p>
            <a:pPr marL="347472" lvl="1" indent="-347472">
              <a:lnSpc>
                <a:spcPct val="100000"/>
              </a:lnSpc>
              <a:spcBef>
                <a:spcPts val="900"/>
              </a:spcBef>
              <a:defRPr/>
            </a:pPr>
            <a:r>
              <a:rPr lang="en-US" b="0" dirty="0">
                <a:ea typeface="+mn-ea"/>
                <a:cs typeface="+mn-cs"/>
              </a:rPr>
              <a:t>Can range from 30 minutes to </a:t>
            </a:r>
            <a:r>
              <a:rPr lang="en-US" b="0" dirty="0" smtClean="0">
                <a:ea typeface="+mn-ea"/>
                <a:cs typeface="+mn-cs"/>
              </a:rPr>
              <a:t>six </a:t>
            </a:r>
            <a:r>
              <a:rPr lang="en-US" b="0" dirty="0">
                <a:ea typeface="+mn-ea"/>
                <a:cs typeface="+mn-cs"/>
              </a:rPr>
              <a:t>weeks</a:t>
            </a:r>
          </a:p>
          <a:p>
            <a:pPr marL="114300" lvl="1" indent="0">
              <a:buFont typeface="Wingdings" pitchFamily="2" charset="2"/>
              <a:buNone/>
              <a:defRPr/>
            </a:pPr>
            <a:endParaRPr lang="en-US" sz="2000" dirty="0">
              <a:solidFill>
                <a:srgbClr val="005CAB"/>
              </a:solidFill>
              <a:ea typeface="+mn-ea"/>
              <a:cs typeface="+mn-cs"/>
            </a:endParaRPr>
          </a:p>
          <a:p>
            <a:pPr marL="114300" lvl="1" indent="0">
              <a:buFont typeface="Wingdings" pitchFamily="2" charset="2"/>
              <a:buNone/>
              <a:defRPr/>
            </a:pPr>
            <a:endParaRPr lang="en-US" b="0" dirty="0" smtClean="0">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oundRect">
            <a:avLst>
              <a:gd name="adj" fmla="val 7217"/>
            </a:avLst>
          </a:prstGeom>
          <a:noFill/>
          <a:ln w="76200" cap="sq">
            <a:noFill/>
            <a:miter lim="800000"/>
          </a:ln>
          <a:effectLst/>
          <a:scene3d>
            <a:camera prst="orthographicFront"/>
            <a:lightRig rig="threePt" dir="t">
              <a:rot lat="0" lon="0" rev="2700000"/>
            </a:lightRig>
          </a:scene3d>
          <a:sp3d contourW="6350">
            <a:contourClr>
              <a:srgbClr val="C0C0C0"/>
            </a:contourClr>
          </a:sp3d>
        </p:spPr>
      </p:pic>
    </p:spTree>
    <p:extLst>
      <p:ext uri="{BB962C8B-B14F-4D97-AF65-F5344CB8AC3E}">
        <p14:creationId xmlns:p14="http://schemas.microsoft.com/office/powerpoint/2010/main" val="554203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390525" y="1143000"/>
            <a:ext cx="8235950" cy="4983163"/>
          </a:xfrm>
        </p:spPr>
        <p:txBody>
          <a:bodyPr/>
          <a:lstStyle/>
          <a:p>
            <a:pPr marL="0" indent="0" eaLnBrk="1" hangingPunct="1">
              <a:lnSpc>
                <a:spcPct val="80000"/>
              </a:lnSpc>
              <a:defRPr/>
            </a:pPr>
            <a:r>
              <a:rPr lang="en-US" dirty="0">
                <a:latin typeface="Arial Narrow" charset="0"/>
                <a:cs typeface="+mn-cs"/>
              </a:rPr>
              <a:t>The FDA has identified three types of bacteria that cause severe illness and are highly </a:t>
            </a:r>
            <a:r>
              <a:rPr lang="en-US" dirty="0" smtClean="0">
                <a:latin typeface="Arial Narrow" charset="0"/>
                <a:cs typeface="+mn-cs"/>
              </a:rPr>
              <a:t>contagious</a:t>
            </a:r>
            <a:r>
              <a:rPr lang="en-US" dirty="0">
                <a:latin typeface="Arial Narrow" charset="0"/>
                <a:cs typeface="+mn-cs"/>
              </a:rPr>
              <a:t>:</a:t>
            </a:r>
          </a:p>
          <a:p>
            <a:pPr marL="347472" lvl="1" indent="-347472" eaLnBrk="1" hangingPunct="1">
              <a:lnSpc>
                <a:spcPct val="100000"/>
              </a:lnSpc>
              <a:spcBef>
                <a:spcPts val="900"/>
              </a:spcBef>
              <a:defRPr/>
            </a:pPr>
            <a:r>
              <a:rPr lang="en-US" i="1" dirty="0">
                <a:latin typeface="Arial Narrow" charset="0"/>
              </a:rPr>
              <a:t>Salmonella</a:t>
            </a:r>
            <a:r>
              <a:rPr lang="en-US" dirty="0">
                <a:latin typeface="Arial Narrow" charset="0"/>
              </a:rPr>
              <a:t> Typhi</a:t>
            </a:r>
          </a:p>
          <a:p>
            <a:pPr marL="347472" lvl="1" indent="-347472" eaLnBrk="1" hangingPunct="1">
              <a:lnSpc>
                <a:spcPct val="100000"/>
              </a:lnSpc>
              <a:spcBef>
                <a:spcPts val="900"/>
              </a:spcBef>
              <a:defRPr/>
            </a:pPr>
            <a:r>
              <a:rPr lang="en-US" i="1" dirty="0">
                <a:latin typeface="Arial Narrow" charset="0"/>
              </a:rPr>
              <a:t>Shigella</a:t>
            </a:r>
            <a:r>
              <a:rPr lang="en-US" dirty="0">
                <a:latin typeface="Arial Narrow" charset="0"/>
              </a:rPr>
              <a:t> spp.</a:t>
            </a:r>
          </a:p>
          <a:p>
            <a:pPr marL="347472" lvl="1" indent="-347472" eaLnBrk="1" hangingPunct="1">
              <a:lnSpc>
                <a:spcPct val="100000"/>
              </a:lnSpc>
              <a:spcBef>
                <a:spcPts val="900"/>
              </a:spcBef>
              <a:defRPr/>
            </a:pPr>
            <a:r>
              <a:rPr lang="en-US" dirty="0">
                <a:latin typeface="Arial Narrow" charset="0"/>
              </a:rPr>
              <a:t>Enterohemorrhagic and shiga toxin-producing </a:t>
            </a:r>
            <a:r>
              <a:rPr lang="en-US" i="1" dirty="0">
                <a:latin typeface="Arial Narrow" charset="0"/>
              </a:rPr>
              <a:t>Escherichia coli</a:t>
            </a:r>
          </a:p>
        </p:txBody>
      </p:sp>
      <p:sp>
        <p:nvSpPr>
          <p:cNvPr id="54275" name="Text Box 205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2-5</a:t>
            </a:r>
          </a:p>
        </p:txBody>
      </p:sp>
      <p:sp>
        <p:nvSpPr>
          <p:cNvPr id="54276" name="Rectangle 2060"/>
          <p:cNvSpPr>
            <a:spLocks noGrp="1" noChangeArrowheads="1"/>
          </p:cNvSpPr>
          <p:nvPr>
            <p:ph type="title"/>
          </p:nvPr>
        </p:nvSpPr>
        <p:spPr>
          <a:xfrm>
            <a:off x="390525" y="158750"/>
            <a:ext cx="8307388" cy="523875"/>
          </a:xfrm>
        </p:spPr>
        <p:txBody>
          <a:bodyPr/>
          <a:lstStyle/>
          <a:p>
            <a:pPr eaLnBrk="1" hangingPunct="1">
              <a:defRPr/>
            </a:pPr>
            <a:r>
              <a:rPr lang="en-US" dirty="0">
                <a:latin typeface="Arial Narrow" charset="0"/>
                <a:cs typeface="+mj-cs"/>
              </a:rPr>
              <a:t>Major Bacteria That Cause Foodborne Illness</a:t>
            </a:r>
          </a:p>
        </p:txBody>
      </p:sp>
    </p:spTree>
    <p:extLst>
      <p:ext uri="{BB962C8B-B14F-4D97-AF65-F5344CB8AC3E}">
        <p14:creationId xmlns:p14="http://schemas.microsoft.com/office/powerpoint/2010/main" val="1383099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8051" name="Group 3"/>
          <p:cNvGraphicFramePr>
            <a:graphicFrameLocks noGrp="1"/>
          </p:cNvGraphicFramePr>
          <p:nvPr>
            <p:ph type="tbl" idx="1"/>
            <p:extLst>
              <p:ext uri="{D42A27DB-BD31-4B8C-83A1-F6EECF244321}">
                <p14:modId xmlns:p14="http://schemas.microsoft.com/office/powerpoint/2010/main" val="2528604279"/>
              </p:ext>
            </p:extLst>
          </p:nvPr>
        </p:nvGraphicFramePr>
        <p:xfrm>
          <a:off x="396875" y="2728913"/>
          <a:ext cx="8229600" cy="3100250"/>
        </p:xfrm>
        <a:graphic>
          <a:graphicData uri="http://schemas.openxmlformats.org/drawingml/2006/table">
            <a:tbl>
              <a:tblPr/>
              <a:tblGrid>
                <a:gridCol w="4179061"/>
                <a:gridCol w="4050539"/>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914420">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dirty="0" smtClean="0">
                          <a:solidFill>
                            <a:srgbClr val="231F20"/>
                          </a:solidFill>
                          <a:latin typeface="+mj-lt"/>
                        </a:rPr>
                        <a:t>Ready-to-eat food</a:t>
                      </a:r>
                    </a:p>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Beverages</a:t>
                      </a: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Exclude food handlers diagnosed with an illness caused by </a:t>
                      </a:r>
                      <a:r>
                        <a:rPr lang="en-US" sz="1800" i="1" kern="1200" dirty="0" smtClean="0">
                          <a:solidFill>
                            <a:srgbClr val="231F20"/>
                          </a:solidFill>
                          <a:latin typeface="+mj-lt"/>
                          <a:ea typeface="+mn-ea"/>
                          <a:cs typeface="+mn-cs"/>
                        </a:rPr>
                        <a:t>Salmonella</a:t>
                      </a:r>
                      <a:r>
                        <a:rPr lang="en-US" sz="1800" kern="1200" dirty="0" smtClean="0">
                          <a:solidFill>
                            <a:srgbClr val="231F20"/>
                          </a:solidFill>
                          <a:latin typeface="+mj-lt"/>
                          <a:ea typeface="+mn-ea"/>
                          <a:cs typeface="+mn-cs"/>
                        </a:rPr>
                        <a:t> Typhi from </a:t>
                      </a:r>
                      <a:br>
                        <a:rPr lang="en-US" sz="1800" kern="1200" dirty="0" smtClean="0">
                          <a:solidFill>
                            <a:srgbClr val="231F20"/>
                          </a:solidFill>
                          <a:latin typeface="+mj-lt"/>
                          <a:ea typeface="+mn-ea"/>
                          <a:cs typeface="+mn-cs"/>
                        </a:rPr>
                      </a:br>
                      <a:r>
                        <a:rPr lang="en-US" sz="1800" kern="1200" dirty="0" smtClean="0">
                          <a:solidFill>
                            <a:srgbClr val="231F20"/>
                          </a:solidFill>
                          <a:latin typeface="+mj-lt"/>
                          <a:ea typeface="+mn-ea"/>
                          <a:cs typeface="+mn-cs"/>
                        </a:rPr>
                        <a:t>the operation</a:t>
                      </a: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914420">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Wash hands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914420">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Cook food to minimum internal temperatures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55312"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2-6</a:t>
            </a:r>
          </a:p>
        </p:txBody>
      </p:sp>
      <p:sp>
        <p:nvSpPr>
          <p:cNvPr id="55313"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115731"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144588" algn="l"/>
              </a:tabLst>
            </a:pPr>
            <a:r>
              <a:rPr lang="en-US" sz="2000" dirty="0" smtClean="0">
                <a:solidFill>
                  <a:schemeClr val="tx1"/>
                </a:solidFill>
              </a:rPr>
              <a:t>Bacteria</a:t>
            </a:r>
            <a:r>
              <a:rPr lang="en-US" sz="2000" b="0" dirty="0" smtClean="0">
                <a:solidFill>
                  <a:schemeClr val="tx1"/>
                </a:solidFill>
              </a:rPr>
              <a:t>:	</a:t>
            </a:r>
            <a:r>
              <a:rPr lang="en-US" sz="2000" b="0" i="1" dirty="0" smtClean="0">
                <a:solidFill>
                  <a:schemeClr val="tx1"/>
                </a:solidFill>
              </a:rPr>
              <a:t>Salmonella</a:t>
            </a:r>
            <a:r>
              <a:rPr lang="en-US" sz="2000" b="0" dirty="0" smtClean="0">
                <a:solidFill>
                  <a:schemeClr val="tx1"/>
                </a:solidFill>
              </a:rPr>
              <a:t> </a:t>
            </a:r>
            <a:r>
              <a:rPr lang="en-US" sz="2000" b="0" dirty="0">
                <a:solidFill>
                  <a:schemeClr val="tx1"/>
                </a:solidFill>
              </a:rPr>
              <a:t>Typhi (SAL-me-NEL-uh TI-fee</a:t>
            </a:r>
            <a:r>
              <a:rPr lang="en-US" sz="2000" b="0" dirty="0" smtClean="0">
                <a:solidFill>
                  <a:schemeClr val="tx1"/>
                </a:solidFill>
              </a:rPr>
              <a:t>)</a:t>
            </a:r>
          </a:p>
          <a:p>
            <a:pPr>
              <a:tabLst>
                <a:tab pos="1144588" algn="l"/>
              </a:tabLst>
            </a:pPr>
            <a:r>
              <a:rPr lang="en-US" sz="2000" dirty="0">
                <a:solidFill>
                  <a:schemeClr val="tx1"/>
                </a:solidFill>
              </a:rPr>
              <a:t>Source</a:t>
            </a:r>
            <a:r>
              <a:rPr lang="en-US" sz="2000" b="0" dirty="0">
                <a:solidFill>
                  <a:schemeClr val="tx1"/>
                </a:solidFill>
              </a:rPr>
              <a:t>: </a:t>
            </a:r>
            <a:r>
              <a:rPr lang="en-US" sz="2000" b="0" dirty="0" smtClean="0">
                <a:solidFill>
                  <a:schemeClr val="tx1"/>
                </a:solidFill>
              </a:rPr>
              <a:t>	People</a:t>
            </a:r>
            <a:endParaRPr lang="en-US" sz="2000" b="0" i="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175" y="1243013"/>
            <a:ext cx="1484312" cy="809625"/>
          </a:xfrm>
          <a:prstGeom prst="rect">
            <a:avLst/>
          </a:prstGeom>
        </p:spPr>
      </p:pic>
    </p:spTree>
    <p:extLst>
      <p:ext uri="{BB962C8B-B14F-4D97-AF65-F5344CB8AC3E}">
        <p14:creationId xmlns:p14="http://schemas.microsoft.com/office/powerpoint/2010/main" val="121161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5363" name="Rectangle 3"/>
          <p:cNvSpPr>
            <a:spLocks noGrp="1" noChangeArrowheads="1"/>
          </p:cNvSpPr>
          <p:nvPr>
            <p:ph idx="1"/>
          </p:nvPr>
        </p:nvSpPr>
        <p:spPr>
          <a:xfrm>
            <a:off x="388938" y="1143000"/>
            <a:ext cx="5727786" cy="4983163"/>
          </a:xfrm>
        </p:spPr>
        <p:txBody>
          <a:bodyPr/>
          <a:lstStyle/>
          <a:p>
            <a:pPr marL="0" indent="0" eaLnBrk="1" hangingPunct="1">
              <a:defRPr/>
            </a:pPr>
            <a:r>
              <a:rPr lang="en-US" dirty="0">
                <a:latin typeface="Arial Narrow" charset="0"/>
                <a:cs typeface="+mn-cs"/>
              </a:rPr>
              <a:t>A foodborne illness is a disease transmitted to people through </a:t>
            </a:r>
            <a:r>
              <a:rPr lang="en-US" dirty="0" smtClean="0">
                <a:latin typeface="Arial Narrow" charset="0"/>
                <a:cs typeface="+mn-cs"/>
              </a:rPr>
              <a:t>food.</a:t>
            </a:r>
            <a:endParaRPr lang="en-US" dirty="0">
              <a:latin typeface="Arial Narrow" charset="0"/>
              <a:cs typeface="+mn-cs"/>
            </a:endParaRPr>
          </a:p>
          <a:p>
            <a:pPr marL="0" indent="0" eaLnBrk="1" hangingPunct="1">
              <a:defRPr/>
            </a:pPr>
            <a:r>
              <a:rPr lang="en-US" dirty="0">
                <a:latin typeface="Arial Narrow" charset="0"/>
                <a:cs typeface="+mn-cs"/>
              </a:rPr>
              <a:t>An illness is considered an outbreak when:</a:t>
            </a:r>
          </a:p>
          <a:p>
            <a:pPr marL="347472" lvl="1" indent="-347472" eaLnBrk="1" hangingPunct="1">
              <a:lnSpc>
                <a:spcPct val="100000"/>
              </a:lnSpc>
              <a:spcBef>
                <a:spcPts val="900"/>
              </a:spcBef>
              <a:defRPr/>
            </a:pPr>
            <a:r>
              <a:rPr lang="en-US" dirty="0">
                <a:latin typeface="Arial Narrow" charset="0"/>
              </a:rPr>
              <a:t>Two or more people have the same symptoms after eating the same food</a:t>
            </a:r>
          </a:p>
          <a:p>
            <a:pPr marL="347472" lvl="1" indent="-347472" eaLnBrk="1" hangingPunct="1">
              <a:lnSpc>
                <a:spcPct val="100000"/>
              </a:lnSpc>
              <a:spcBef>
                <a:spcPts val="900"/>
              </a:spcBef>
              <a:defRPr/>
            </a:pPr>
            <a:r>
              <a:rPr lang="en-US" dirty="0">
                <a:latin typeface="Arial Narrow" charset="0"/>
              </a:rPr>
              <a:t>An investigation is conducted by state and local regulatory authorities</a:t>
            </a:r>
          </a:p>
          <a:p>
            <a:pPr marL="347472" lvl="1" indent="-347472" eaLnBrk="1" hangingPunct="1">
              <a:lnSpc>
                <a:spcPct val="100000"/>
              </a:lnSpc>
              <a:spcBef>
                <a:spcPts val="900"/>
              </a:spcBef>
              <a:defRPr/>
            </a:pPr>
            <a:r>
              <a:rPr lang="en-US" dirty="0">
                <a:latin typeface="Arial Narrow" charset="0"/>
              </a:rPr>
              <a:t>The outbreak is confirmed by laboratory analysis</a:t>
            </a:r>
          </a:p>
        </p:txBody>
      </p:sp>
      <p:sp>
        <p:nvSpPr>
          <p:cNvPr id="1536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1-2</a:t>
            </a:r>
          </a:p>
        </p:txBody>
      </p:sp>
      <p:sp>
        <p:nvSpPr>
          <p:cNvPr id="15365"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sp>
        <p:nvSpPr>
          <p:cNvPr id="15366"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3"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2-7</a:t>
            </a:r>
          </a:p>
        </p:txBody>
      </p:sp>
      <p:sp>
        <p:nvSpPr>
          <p:cNvPr id="56334"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117775" name="Rectangle 3"/>
          <p:cNvSpPr>
            <a:spLocks noChangeArrowheads="1"/>
          </p:cNvSpPr>
          <p:nvPr/>
        </p:nvSpPr>
        <p:spPr bwMode="auto">
          <a:xfrm>
            <a:off x="2057400" y="1143000"/>
            <a:ext cx="65471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a:tabLst>
                <a:tab pos="1144588" algn="l"/>
              </a:tabLst>
            </a:pPr>
            <a:r>
              <a:rPr lang="en-US" sz="2000" dirty="0" smtClean="0">
                <a:solidFill>
                  <a:schemeClr val="tx1"/>
                </a:solidFill>
              </a:rPr>
              <a:t>Bacteria</a:t>
            </a:r>
            <a:r>
              <a:rPr lang="en-US" sz="2000" b="0" dirty="0" smtClean="0">
                <a:solidFill>
                  <a:schemeClr val="tx1"/>
                </a:solidFill>
              </a:rPr>
              <a:t>:	</a:t>
            </a:r>
            <a:r>
              <a:rPr lang="en-US" sz="2000" b="0" i="1" dirty="0" smtClean="0">
                <a:solidFill>
                  <a:schemeClr val="tx1"/>
                </a:solidFill>
              </a:rPr>
              <a:t>Shigella</a:t>
            </a:r>
            <a:r>
              <a:rPr lang="en-US" sz="2000" b="0" dirty="0" smtClean="0">
                <a:solidFill>
                  <a:schemeClr val="tx1"/>
                </a:solidFill>
              </a:rPr>
              <a:t> </a:t>
            </a:r>
            <a:r>
              <a:rPr lang="en-US" sz="2000" b="0" dirty="0">
                <a:solidFill>
                  <a:schemeClr val="tx1"/>
                </a:solidFill>
              </a:rPr>
              <a:t>spp. (shi-GEL-uh</a:t>
            </a:r>
            <a:r>
              <a:rPr lang="en-US" sz="2000" b="0" dirty="0" smtClean="0">
                <a:solidFill>
                  <a:schemeClr val="tx1"/>
                </a:solidFill>
              </a:rPr>
              <a:t>)</a:t>
            </a:r>
          </a:p>
          <a:p>
            <a:pPr>
              <a:tabLst>
                <a:tab pos="1144588" algn="l"/>
              </a:tabLst>
            </a:pPr>
            <a:r>
              <a:rPr lang="en-US" sz="2000" dirty="0" smtClean="0">
                <a:solidFill>
                  <a:schemeClr val="tx1"/>
                </a:solidFill>
              </a:rPr>
              <a:t>Source</a:t>
            </a:r>
            <a:r>
              <a:rPr lang="en-US" sz="2000" b="0" dirty="0" smtClean="0">
                <a:solidFill>
                  <a:schemeClr val="tx1"/>
                </a:solidFill>
              </a:rPr>
              <a:t>:	Human feces</a:t>
            </a:r>
            <a:endParaRPr lang="en-US" sz="2000" b="0" dirty="0">
              <a:solidFill>
                <a:srgbClr val="1E5298"/>
              </a:solidFill>
            </a:endParaRPr>
          </a:p>
        </p:txBody>
      </p:sp>
      <p:graphicFrame>
        <p:nvGraphicFramePr>
          <p:cNvPr id="9" name="Group 3"/>
          <p:cNvGraphicFramePr>
            <a:graphicFrameLocks/>
          </p:cNvGraphicFramePr>
          <p:nvPr>
            <p:extLst>
              <p:ext uri="{D42A27DB-BD31-4B8C-83A1-F6EECF244321}">
                <p14:modId xmlns:p14="http://schemas.microsoft.com/office/powerpoint/2010/main" val="1133306685"/>
              </p:ext>
            </p:extLst>
          </p:nvPr>
        </p:nvGraphicFramePr>
        <p:xfrm>
          <a:off x="396875" y="2728913"/>
          <a:ext cx="8229600" cy="3190811"/>
        </p:xfrm>
        <a:graphic>
          <a:graphicData uri="http://schemas.openxmlformats.org/drawingml/2006/table">
            <a:tbl>
              <a:tblPr/>
              <a:tblGrid>
                <a:gridCol w="4179061"/>
                <a:gridCol w="4050539"/>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91442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Food easily contaminated by hands, such as salads containing TCS food (potato, tuna, shrimp, macaroni, chicken)</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diagnosed with </a:t>
                      </a:r>
                      <a:br>
                        <a:rPr lang="en-US" sz="1800" kern="1200" dirty="0" smtClean="0">
                          <a:solidFill>
                            <a:schemeClr val="tx1"/>
                          </a:solidFill>
                          <a:latin typeface="+mj-lt"/>
                          <a:ea typeface="+mn-ea"/>
                          <a:cs typeface="+mn-cs"/>
                        </a:rPr>
                      </a:br>
                      <a:r>
                        <a:rPr lang="en-US" sz="1800" kern="1200" dirty="0" smtClean="0">
                          <a:solidFill>
                            <a:schemeClr val="tx1"/>
                          </a:solidFill>
                          <a:latin typeface="+mj-lt"/>
                          <a:ea typeface="+mn-ea"/>
                          <a:cs typeface="+mn-cs"/>
                        </a:rPr>
                        <a:t>an illness caused by </a:t>
                      </a:r>
                      <a:r>
                        <a:rPr lang="en-US" sz="1800" i="1" kern="1200" dirty="0" smtClean="0">
                          <a:solidFill>
                            <a:schemeClr val="tx1"/>
                          </a:solidFill>
                          <a:latin typeface="+mj-lt"/>
                          <a:ea typeface="+mn-ea"/>
                          <a:cs typeface="+mn-cs"/>
                        </a:rPr>
                        <a:t>Shigella</a:t>
                      </a:r>
                      <a:r>
                        <a:rPr lang="en-US" sz="1800" kern="1200" dirty="0" smtClean="0">
                          <a:solidFill>
                            <a:schemeClr val="tx1"/>
                          </a:solidFill>
                          <a:latin typeface="+mj-lt"/>
                          <a:ea typeface="+mn-ea"/>
                          <a:cs typeface="+mn-cs"/>
                        </a:rPr>
                        <a:t> spp. from </a:t>
                      </a:r>
                      <a:br>
                        <a:rPr lang="en-US" sz="1800" kern="1200" dirty="0" smtClean="0">
                          <a:solidFill>
                            <a:schemeClr val="tx1"/>
                          </a:solidFill>
                          <a:latin typeface="+mj-lt"/>
                          <a:ea typeface="+mn-ea"/>
                          <a:cs typeface="+mn-cs"/>
                        </a:rPr>
                      </a:br>
                      <a:r>
                        <a:rPr lang="en-US" sz="1800" kern="1200" dirty="0" smtClean="0">
                          <a:solidFill>
                            <a:schemeClr val="tx1"/>
                          </a:solidFill>
                          <a:latin typeface="+mj-lt"/>
                          <a:ea typeface="+mn-ea"/>
                          <a:cs typeface="+mn-cs"/>
                        </a:rPr>
                        <a:t>the operation</a:t>
                      </a:r>
                    </a:p>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who have diarrhea from the operation</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730661">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Food that has made contact with contaminated water, such as produce</a:t>
                      </a: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Wash hands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45806">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chemeClr val="tx1"/>
                          </a:solidFill>
                          <a:latin typeface="+mj-lt"/>
                          <a:ea typeface="+mn-ea"/>
                          <a:cs typeface="+mn-cs"/>
                        </a:rPr>
                        <a:t>Control flies inside and outside </a:t>
                      </a:r>
                      <a:br>
                        <a:rPr lang="en-US" sz="1800" kern="1200" dirty="0" smtClean="0">
                          <a:solidFill>
                            <a:schemeClr val="tx1"/>
                          </a:solidFill>
                          <a:latin typeface="+mj-lt"/>
                          <a:ea typeface="+mn-ea"/>
                          <a:cs typeface="+mn-cs"/>
                        </a:rPr>
                      </a:br>
                      <a:r>
                        <a:rPr lang="en-US" sz="1800" kern="1200" dirty="0" smtClean="0">
                          <a:solidFill>
                            <a:schemeClr val="tx1"/>
                          </a:solidFill>
                          <a:latin typeface="+mj-lt"/>
                          <a:ea typeface="+mn-ea"/>
                          <a:cs typeface="+mn-cs"/>
                        </a:rPr>
                        <a:t>the operation</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175" y="1243013"/>
            <a:ext cx="1479844" cy="809624"/>
          </a:xfrm>
          <a:prstGeom prst="rect">
            <a:avLst/>
          </a:prstGeom>
        </p:spPr>
      </p:pic>
    </p:spTree>
    <p:extLst>
      <p:ext uri="{BB962C8B-B14F-4D97-AF65-F5344CB8AC3E}">
        <p14:creationId xmlns:p14="http://schemas.microsoft.com/office/powerpoint/2010/main" val="1805899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0"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2-8</a:t>
            </a:r>
          </a:p>
        </p:txBody>
      </p:sp>
      <p:sp>
        <p:nvSpPr>
          <p:cNvPr id="57361"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4" name="Rectangle 3"/>
          <p:cNvSpPr/>
          <p:nvPr/>
        </p:nvSpPr>
        <p:spPr>
          <a:xfrm>
            <a:off x="2057400" y="1143000"/>
            <a:ext cx="6803901" cy="1015663"/>
          </a:xfrm>
          <a:prstGeom prst="rect">
            <a:avLst/>
          </a:prstGeom>
        </p:spPr>
        <p:txBody>
          <a:bodyPr wrap="square">
            <a:spAutoFit/>
          </a:bodyPr>
          <a:lstStyle/>
          <a:p>
            <a:pPr>
              <a:tabLst>
                <a:tab pos="1144588" algn="l"/>
              </a:tabLst>
              <a:defRPr/>
            </a:pPr>
            <a:r>
              <a:rPr lang="en-US" sz="2000" dirty="0" smtClean="0">
                <a:solidFill>
                  <a:schemeClr val="tx1"/>
                </a:solidFill>
                <a:ea typeface="+mn-ea"/>
                <a:cs typeface="+mn-cs"/>
              </a:rPr>
              <a:t>Bacteria</a:t>
            </a:r>
            <a:r>
              <a:rPr lang="en-US" sz="2000" b="0" dirty="0" smtClean="0">
                <a:solidFill>
                  <a:schemeClr val="tx1"/>
                </a:solidFill>
                <a:ea typeface="+mn-ea"/>
                <a:cs typeface="+mn-cs"/>
              </a:rPr>
              <a:t>:	Enterohemorrhagic </a:t>
            </a:r>
            <a:r>
              <a:rPr lang="en-US" sz="2000" b="0" dirty="0">
                <a:solidFill>
                  <a:schemeClr val="tx1"/>
                </a:solidFill>
                <a:ea typeface="+mn-ea"/>
                <a:cs typeface="+mn-cs"/>
              </a:rPr>
              <a:t>and shiga toxin-producing </a:t>
            </a:r>
          </a:p>
          <a:p>
            <a:pPr>
              <a:tabLst>
                <a:tab pos="1144588" algn="l"/>
              </a:tabLst>
              <a:defRPr/>
            </a:pPr>
            <a:r>
              <a:rPr lang="en-US" sz="2000" b="0" i="1" dirty="0" smtClean="0">
                <a:solidFill>
                  <a:schemeClr val="tx1"/>
                </a:solidFill>
                <a:ea typeface="+mn-ea"/>
                <a:cs typeface="+mn-cs"/>
              </a:rPr>
              <a:t>	Escherichia </a:t>
            </a:r>
            <a:r>
              <a:rPr lang="en-US" sz="2000" b="0" i="1" dirty="0">
                <a:solidFill>
                  <a:schemeClr val="tx1"/>
                </a:solidFill>
                <a:ea typeface="+mn-ea"/>
                <a:cs typeface="+mn-cs"/>
              </a:rPr>
              <a:t>coli </a:t>
            </a:r>
            <a:r>
              <a:rPr lang="en-US" sz="2000" b="0" dirty="0">
                <a:solidFill>
                  <a:schemeClr val="tx1"/>
                </a:solidFill>
                <a:ea typeface="+mn-ea"/>
                <a:cs typeface="+mn-cs"/>
              </a:rPr>
              <a:t>(ess-chur-EE-kee-UH-KO-LI</a:t>
            </a:r>
            <a:r>
              <a:rPr lang="en-US" sz="2000" b="0" dirty="0" smtClean="0">
                <a:solidFill>
                  <a:schemeClr val="tx1"/>
                </a:solidFill>
                <a:ea typeface="+mn-ea"/>
                <a:cs typeface="+mn-cs"/>
              </a:rPr>
              <a:t>)</a:t>
            </a:r>
          </a:p>
          <a:p>
            <a:pPr>
              <a:tabLst>
                <a:tab pos="1144588" algn="l"/>
              </a:tabLst>
              <a:defRPr/>
            </a:pPr>
            <a:r>
              <a:rPr lang="en-US" sz="2000" dirty="0" smtClean="0">
                <a:solidFill>
                  <a:schemeClr val="tx1"/>
                </a:solidFill>
              </a:rPr>
              <a:t>Source</a:t>
            </a:r>
            <a:r>
              <a:rPr lang="en-US" sz="2000" b="0" dirty="0" smtClean="0">
                <a:solidFill>
                  <a:schemeClr val="tx1"/>
                </a:solidFill>
              </a:rPr>
              <a:t>:	Intestines </a:t>
            </a:r>
            <a:r>
              <a:rPr lang="en-US" sz="2000" b="0" dirty="0">
                <a:solidFill>
                  <a:schemeClr val="tx1"/>
                </a:solidFill>
              </a:rPr>
              <a:t>of cattle; infected people</a:t>
            </a:r>
            <a:endParaRPr lang="en-US" sz="2000" b="0" i="1" dirty="0">
              <a:solidFill>
                <a:schemeClr val="tx1"/>
              </a:solidFill>
              <a:ea typeface="+mn-ea"/>
              <a:cs typeface="+mn-cs"/>
            </a:endParaRPr>
          </a:p>
        </p:txBody>
      </p:sp>
      <p:graphicFrame>
        <p:nvGraphicFramePr>
          <p:cNvPr id="8" name="Group 3"/>
          <p:cNvGraphicFramePr>
            <a:graphicFrameLocks/>
          </p:cNvGraphicFramePr>
          <p:nvPr>
            <p:extLst>
              <p:ext uri="{D42A27DB-BD31-4B8C-83A1-F6EECF244321}">
                <p14:modId xmlns:p14="http://schemas.microsoft.com/office/powerpoint/2010/main" val="2094735695"/>
              </p:ext>
            </p:extLst>
          </p:nvPr>
        </p:nvGraphicFramePr>
        <p:xfrm>
          <a:off x="396875" y="2728913"/>
          <a:ext cx="8229600" cy="3118187"/>
        </p:xfrm>
        <a:graphic>
          <a:graphicData uri="http://schemas.openxmlformats.org/drawingml/2006/table">
            <a:tbl>
              <a:tblPr/>
              <a:tblGrid>
                <a:gridCol w="4179061"/>
                <a:gridCol w="4050539"/>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914420">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Ground beef (raw and undercooked)</a:t>
                      </a:r>
                    </a:p>
                    <a:p>
                      <a:pPr marL="285750" indent="-285750">
                        <a:buClr>
                          <a:schemeClr val="accent1"/>
                        </a:buClr>
                        <a:buFont typeface="Arial"/>
                        <a:buChar char="•"/>
                      </a:pPr>
                      <a:r>
                        <a:rPr lang="en-US" sz="1800" kern="1200" dirty="0" smtClean="0">
                          <a:solidFill>
                            <a:schemeClr val="tx1"/>
                          </a:solidFill>
                          <a:latin typeface="+mj-lt"/>
                          <a:ea typeface="+mn-ea"/>
                          <a:cs typeface="+mn-cs"/>
                        </a:rPr>
                        <a:t>Contaminated produce</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who have diarrhea or have been diagnosed with a disease from the bacteria</a:t>
                      </a:r>
                    </a:p>
                    <a:p>
                      <a:pPr marL="285750" indent="-285750">
                        <a:buClr>
                          <a:schemeClr val="accent1"/>
                        </a:buClr>
                        <a:buFont typeface="Arial"/>
                        <a:buChar char="•"/>
                      </a:pPr>
                      <a:r>
                        <a:rPr lang="en-US" sz="1800" kern="1200" dirty="0" smtClean="0">
                          <a:solidFill>
                            <a:schemeClr val="tx1"/>
                          </a:solidFill>
                          <a:latin typeface="+mj-lt"/>
                          <a:ea typeface="+mn-ea"/>
                          <a:cs typeface="+mn-cs"/>
                        </a:rPr>
                        <a:t>Cook food, especially ground beef, to minimum internal temperatures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58037">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Purchase produce from approved, reputable suppliers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45806">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chemeClr val="tx1"/>
                          </a:solidFill>
                          <a:latin typeface="+mj-lt"/>
                          <a:ea typeface="+mn-ea"/>
                          <a:cs typeface="+mn-cs"/>
                        </a:rPr>
                        <a:t>Prevent cross-contamination between raw meat and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175" y="1243013"/>
            <a:ext cx="1479844" cy="809624"/>
          </a:xfrm>
          <a:prstGeom prst="rect">
            <a:avLst/>
          </a:prstGeom>
        </p:spPr>
      </p:pic>
    </p:spTree>
    <p:extLst>
      <p:ext uri="{BB962C8B-B14F-4D97-AF65-F5344CB8AC3E}">
        <p14:creationId xmlns:p14="http://schemas.microsoft.com/office/powerpoint/2010/main" val="3540500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0525" y="1143000"/>
            <a:ext cx="8235950" cy="3789362"/>
          </a:xfrm>
        </p:spPr>
        <p:txBody>
          <a:bodyPr/>
          <a:lstStyle/>
          <a:p>
            <a:pPr marL="0" indent="0" eaLnBrk="1" hangingPunct="1">
              <a:buFont typeface="Wingdings" pitchFamily="2" charset="2"/>
              <a:buNone/>
              <a:defRPr/>
            </a:pPr>
            <a:r>
              <a:rPr lang="en-US" dirty="0">
                <a:ea typeface="+mn-ea"/>
                <a:cs typeface="+mn-cs"/>
              </a:rPr>
              <a:t>The FDA has identified </a:t>
            </a:r>
            <a:r>
              <a:rPr lang="en-US" dirty="0" smtClean="0">
                <a:ea typeface="+mn-ea"/>
                <a:cs typeface="+mn-cs"/>
              </a:rPr>
              <a:t>two </a:t>
            </a:r>
            <a:r>
              <a:rPr lang="en-US" dirty="0">
                <a:ea typeface="+mn-ea"/>
                <a:cs typeface="+mn-cs"/>
              </a:rPr>
              <a:t>viruses that are highly contagious </a:t>
            </a:r>
            <a:r>
              <a:rPr lang="en-US" dirty="0" smtClean="0">
                <a:ea typeface="+mn-ea"/>
                <a:cs typeface="+mn-cs"/>
              </a:rPr>
              <a:t/>
            </a:r>
            <a:br>
              <a:rPr lang="en-US" dirty="0" smtClean="0">
                <a:ea typeface="+mn-ea"/>
                <a:cs typeface="+mn-cs"/>
              </a:rPr>
            </a:br>
            <a:r>
              <a:rPr lang="en-US" dirty="0" smtClean="0">
                <a:ea typeface="+mn-ea"/>
                <a:cs typeface="+mn-cs"/>
              </a:rPr>
              <a:t>and </a:t>
            </a:r>
            <a:r>
              <a:rPr lang="en-US" dirty="0">
                <a:ea typeface="+mn-ea"/>
                <a:cs typeface="+mn-cs"/>
              </a:rPr>
              <a:t>can cause severe </a:t>
            </a:r>
            <a:r>
              <a:rPr lang="en-US" dirty="0" smtClean="0">
                <a:ea typeface="+mn-ea"/>
                <a:cs typeface="+mn-cs"/>
              </a:rPr>
              <a:t>illness:</a:t>
            </a:r>
            <a:endParaRPr lang="en-US" dirty="0">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Hepatitis A </a:t>
            </a:r>
          </a:p>
          <a:p>
            <a:pPr marL="347472" lvl="1" indent="-347472" eaLnBrk="1" hangingPunct="1">
              <a:lnSpc>
                <a:spcPct val="100000"/>
              </a:lnSpc>
              <a:spcBef>
                <a:spcPts val="900"/>
              </a:spcBef>
              <a:buFont typeface="Wingdings" pitchFamily="2" charset="2"/>
              <a:buChar char="l"/>
              <a:defRPr/>
            </a:pPr>
            <a:r>
              <a:rPr lang="en-US" dirty="0" smtClean="0"/>
              <a:t>Norovirus</a:t>
            </a:r>
            <a:endParaRPr lang="en-US" dirty="0"/>
          </a:p>
          <a:p>
            <a:pPr marL="114300" lvl="1" indent="0" eaLnBrk="1" hangingPunct="1">
              <a:buNone/>
              <a:defRPr/>
            </a:pPr>
            <a:endParaRPr lang="en-US" sz="2400" b="1" dirty="0" smtClean="0">
              <a:solidFill>
                <a:srgbClr val="005CAB"/>
              </a:solidFill>
              <a:ea typeface="+mn-ea"/>
              <a:cs typeface="+mn-cs"/>
            </a:endParaRPr>
          </a:p>
          <a:p>
            <a:pPr marL="0" lvl="1" indent="0" eaLnBrk="1" hangingPunct="1">
              <a:buNone/>
              <a:defRPr/>
            </a:pPr>
            <a:r>
              <a:rPr lang="en-US" sz="2400" b="1" dirty="0" smtClean="0">
                <a:solidFill>
                  <a:srgbClr val="005CAB"/>
                </a:solidFill>
                <a:ea typeface="+mn-ea"/>
                <a:cs typeface="+mn-cs"/>
              </a:rPr>
              <a:t>Food </a:t>
            </a:r>
            <a:r>
              <a:rPr lang="en-US" sz="2400" b="1" dirty="0">
                <a:solidFill>
                  <a:srgbClr val="005CAB"/>
                </a:solidFill>
                <a:ea typeface="+mn-ea"/>
                <a:cs typeface="+mn-cs"/>
              </a:rPr>
              <a:t>handlers diagnosed </a:t>
            </a:r>
            <a:r>
              <a:rPr lang="en-US" sz="2400" b="1" dirty="0" smtClean="0">
                <a:solidFill>
                  <a:srgbClr val="005CAB"/>
                </a:solidFill>
                <a:ea typeface="+mn-ea"/>
                <a:cs typeface="+mn-cs"/>
              </a:rPr>
              <a:t>with an illness from </a:t>
            </a:r>
            <a:r>
              <a:rPr lang="en-US" sz="2400" b="1" dirty="0">
                <a:solidFill>
                  <a:srgbClr val="005CAB"/>
                </a:solidFill>
                <a:ea typeface="+mn-ea"/>
                <a:cs typeface="+mn-cs"/>
              </a:rPr>
              <a:t>hepatitis A or Norovirus must not work in </a:t>
            </a:r>
            <a:r>
              <a:rPr lang="en-US" sz="2400" b="1" dirty="0" smtClean="0">
                <a:solidFill>
                  <a:srgbClr val="005CAB"/>
                </a:solidFill>
                <a:ea typeface="+mn-ea"/>
                <a:cs typeface="+mn-cs"/>
              </a:rPr>
              <a:t>an operation </a:t>
            </a:r>
            <a:r>
              <a:rPr lang="en-US" sz="2400" b="1" dirty="0">
                <a:solidFill>
                  <a:srgbClr val="005CAB"/>
                </a:solidFill>
                <a:ea typeface="+mn-ea"/>
                <a:cs typeface="+mn-cs"/>
              </a:rPr>
              <a:t>while they are sick.</a:t>
            </a:r>
          </a:p>
          <a:p>
            <a:pPr marL="114300" lvl="1" indent="0" eaLnBrk="1" hangingPunct="1">
              <a:buFont typeface="Wingdings" pitchFamily="2" charset="2"/>
              <a:buNone/>
              <a:defRPr/>
            </a:pPr>
            <a:endParaRPr lang="en-US" dirty="0" smtClean="0"/>
          </a:p>
        </p:txBody>
      </p:sp>
      <p:sp>
        <p:nvSpPr>
          <p:cNvPr id="6041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2-9</a:t>
            </a:r>
          </a:p>
        </p:txBody>
      </p:sp>
      <p:sp>
        <p:nvSpPr>
          <p:cNvPr id="60420" name="Rectangle 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Viruses that Cause Foodborne Illnesses</a:t>
            </a:r>
          </a:p>
        </p:txBody>
      </p:sp>
    </p:spTree>
    <p:extLst>
      <p:ext uri="{BB962C8B-B14F-4D97-AF65-F5344CB8AC3E}">
        <p14:creationId xmlns:p14="http://schemas.microsoft.com/office/powerpoint/2010/main" val="4272746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2"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2-10</a:t>
            </a:r>
          </a:p>
        </p:txBody>
      </p:sp>
      <p:sp>
        <p:nvSpPr>
          <p:cNvPr id="61463"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Viruses That Cause Foodborne Illness </a:t>
            </a:r>
          </a:p>
        </p:txBody>
      </p:sp>
      <p:sp>
        <p:nvSpPr>
          <p:cNvPr id="128024"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025525" algn="l"/>
              </a:tabLst>
            </a:pPr>
            <a:r>
              <a:rPr lang="en-US" sz="2000" dirty="0" smtClean="0">
                <a:solidFill>
                  <a:schemeClr val="tx1"/>
                </a:solidFill>
              </a:rPr>
              <a:t>Virus</a:t>
            </a:r>
            <a:r>
              <a:rPr lang="en-US" sz="2000" b="0" dirty="0" smtClean="0">
                <a:solidFill>
                  <a:schemeClr val="tx1"/>
                </a:solidFill>
              </a:rPr>
              <a:t>:	Hepatitis </a:t>
            </a:r>
            <a:r>
              <a:rPr lang="en-US" sz="2000" b="0" dirty="0">
                <a:solidFill>
                  <a:schemeClr val="tx1"/>
                </a:solidFill>
              </a:rPr>
              <a:t>A (</a:t>
            </a:r>
            <a:r>
              <a:rPr lang="en-US" sz="2000" b="0" dirty="0" smtClean="0">
                <a:solidFill>
                  <a:schemeClr val="tx1"/>
                </a:solidFill>
              </a:rPr>
              <a:t>HEP-a-TI-tiss)</a:t>
            </a:r>
          </a:p>
          <a:p>
            <a:pPr>
              <a:tabLst>
                <a:tab pos="1025525" algn="l"/>
              </a:tabLst>
            </a:pPr>
            <a:r>
              <a:rPr lang="en-US" sz="2000" dirty="0" smtClean="0">
                <a:solidFill>
                  <a:schemeClr val="tx1"/>
                </a:solidFill>
              </a:rPr>
              <a:t>Source</a:t>
            </a:r>
            <a:r>
              <a:rPr lang="en-US" sz="2000" b="0" dirty="0" smtClean="0">
                <a:solidFill>
                  <a:schemeClr val="tx1"/>
                </a:solidFill>
              </a:rPr>
              <a:t>:	Human feces</a:t>
            </a:r>
            <a:endParaRPr lang="en-US" sz="2000" b="0" i="1" dirty="0">
              <a:solidFill>
                <a:schemeClr val="tx1"/>
              </a:solidFill>
            </a:endParaRPr>
          </a:p>
        </p:txBody>
      </p:sp>
      <p:graphicFrame>
        <p:nvGraphicFramePr>
          <p:cNvPr id="10" name="Group 3"/>
          <p:cNvGraphicFramePr>
            <a:graphicFrameLocks/>
          </p:cNvGraphicFramePr>
          <p:nvPr>
            <p:extLst>
              <p:ext uri="{D42A27DB-BD31-4B8C-83A1-F6EECF244321}">
                <p14:modId xmlns:p14="http://schemas.microsoft.com/office/powerpoint/2010/main" val="3998529310"/>
              </p:ext>
            </p:extLst>
          </p:nvPr>
        </p:nvGraphicFramePr>
        <p:xfrm>
          <a:off x="396875" y="2728913"/>
          <a:ext cx="8229600" cy="2720918"/>
        </p:xfrm>
        <a:graphic>
          <a:graphicData uri="http://schemas.openxmlformats.org/drawingml/2006/table">
            <a:tbl>
              <a:tblPr/>
              <a:tblGrid>
                <a:gridCol w="3325202"/>
                <a:gridCol w="4904398"/>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Virus</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706088">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Ready-to-eat food</a:t>
                      </a:r>
                    </a:p>
                    <a:p>
                      <a:pPr marL="285750" indent="-285750">
                        <a:buClr>
                          <a:schemeClr val="accent1"/>
                        </a:buClr>
                        <a:buFont typeface="Arial"/>
                        <a:buChar char="•"/>
                      </a:pPr>
                      <a:r>
                        <a:rPr lang="en-US" sz="1800" kern="1200" dirty="0" smtClean="0">
                          <a:solidFill>
                            <a:schemeClr val="tx1"/>
                          </a:solidFill>
                          <a:latin typeface="+mj-lt"/>
                          <a:ea typeface="+mn-ea"/>
                          <a:cs typeface="+mn-cs"/>
                        </a:rPr>
                        <a:t>Shellfish from contaminated water</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been diagnosed with hepatitis A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jaundice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Wash hands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Avoid bare-hand contact with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spc="-20" dirty="0" smtClean="0">
                          <a:solidFill>
                            <a:schemeClr val="tx1"/>
                          </a:solidFill>
                          <a:latin typeface="+mj-lt"/>
                          <a:ea typeface="+mn-ea"/>
                          <a:cs typeface="+mn-cs"/>
                        </a:rPr>
                        <a:t>Purchase shellfish from approved, reputable</a:t>
                      </a:r>
                      <a:r>
                        <a:rPr lang="en-US" sz="1800" kern="1200" spc="-20" baseline="0" dirty="0" smtClean="0">
                          <a:solidFill>
                            <a:schemeClr val="tx1"/>
                          </a:solidFill>
                          <a:latin typeface="+mj-lt"/>
                          <a:ea typeface="+mn-ea"/>
                          <a:cs typeface="+mn-cs"/>
                        </a:rPr>
                        <a:t> </a:t>
                      </a:r>
                      <a:r>
                        <a:rPr lang="en-US" sz="1800" kern="1200" spc="-20" dirty="0" smtClean="0">
                          <a:solidFill>
                            <a:schemeClr val="tx1"/>
                          </a:solidFill>
                          <a:latin typeface="+mj-lt"/>
                          <a:ea typeface="+mn-ea"/>
                          <a:cs typeface="+mn-cs"/>
                        </a:rPr>
                        <a:t>suppliers</a:t>
                      </a:r>
                      <a:endParaRPr lang="en-US" sz="1800" kern="1200" spc="-2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175" y="1243013"/>
            <a:ext cx="1484312" cy="809625"/>
          </a:xfrm>
          <a:prstGeom prst="rect">
            <a:avLst/>
          </a:prstGeom>
        </p:spPr>
      </p:pic>
    </p:spTree>
    <p:extLst>
      <p:ext uri="{BB962C8B-B14F-4D97-AF65-F5344CB8AC3E}">
        <p14:creationId xmlns:p14="http://schemas.microsoft.com/office/powerpoint/2010/main" val="2509099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86"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2-11</a:t>
            </a:r>
          </a:p>
        </p:txBody>
      </p:sp>
      <p:sp>
        <p:nvSpPr>
          <p:cNvPr id="62487"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Viruses That Cause Foodborne Illness </a:t>
            </a:r>
          </a:p>
        </p:txBody>
      </p:sp>
      <p:graphicFrame>
        <p:nvGraphicFramePr>
          <p:cNvPr id="9" name="Group 3"/>
          <p:cNvGraphicFramePr>
            <a:graphicFrameLocks/>
          </p:cNvGraphicFramePr>
          <p:nvPr>
            <p:extLst>
              <p:ext uri="{D42A27DB-BD31-4B8C-83A1-F6EECF244321}">
                <p14:modId xmlns:p14="http://schemas.microsoft.com/office/powerpoint/2010/main" val="3964423633"/>
              </p:ext>
            </p:extLst>
          </p:nvPr>
        </p:nvGraphicFramePr>
        <p:xfrm>
          <a:off x="396875" y="2728913"/>
          <a:ext cx="8229600" cy="2946558"/>
        </p:xfrm>
        <a:graphic>
          <a:graphicData uri="http://schemas.openxmlformats.org/drawingml/2006/table">
            <a:tbl>
              <a:tblPr/>
              <a:tblGrid>
                <a:gridCol w="3325202"/>
                <a:gridCol w="4904398"/>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Virus</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706088">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Ready-to-eat food</a:t>
                      </a:r>
                    </a:p>
                    <a:p>
                      <a:pPr marL="285750" indent="-285750">
                        <a:buClr>
                          <a:schemeClr val="accent1"/>
                        </a:buClr>
                        <a:buFont typeface="Arial"/>
                        <a:buChar char="•"/>
                      </a:pPr>
                      <a:r>
                        <a:rPr lang="en-US" sz="1800" kern="1200" dirty="0" smtClean="0">
                          <a:solidFill>
                            <a:schemeClr val="tx1"/>
                          </a:solidFill>
                          <a:latin typeface="+mj-lt"/>
                          <a:ea typeface="+mn-ea"/>
                          <a:cs typeface="+mn-cs"/>
                        </a:rPr>
                        <a:t>Shellfish from contaminated water</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been diagnosed with Norovirus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diarrhea and vomiting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Wash hands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Avoid bare-hand contact with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spc="-20" dirty="0" smtClean="0">
                          <a:solidFill>
                            <a:schemeClr val="tx1"/>
                          </a:solidFill>
                          <a:latin typeface="+mj-lt"/>
                          <a:ea typeface="+mn-ea"/>
                          <a:cs typeface="+mn-cs"/>
                        </a:rPr>
                        <a:t>Purchase shellfish from approved, reputable</a:t>
                      </a:r>
                      <a:r>
                        <a:rPr lang="en-US" sz="1800" kern="1200" spc="-20" baseline="0" dirty="0" smtClean="0">
                          <a:solidFill>
                            <a:schemeClr val="tx1"/>
                          </a:solidFill>
                          <a:latin typeface="+mj-lt"/>
                          <a:ea typeface="+mn-ea"/>
                          <a:cs typeface="+mn-cs"/>
                        </a:rPr>
                        <a:t> </a:t>
                      </a:r>
                      <a:r>
                        <a:rPr lang="en-US" sz="1800" kern="1200" spc="-20" dirty="0" smtClean="0">
                          <a:solidFill>
                            <a:schemeClr val="tx1"/>
                          </a:solidFill>
                          <a:latin typeface="+mj-lt"/>
                          <a:ea typeface="+mn-ea"/>
                          <a:cs typeface="+mn-cs"/>
                        </a:rPr>
                        <a:t>suppliers</a:t>
                      </a:r>
                      <a:endParaRPr lang="en-US" sz="1800" kern="1200" spc="-2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10"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025525" algn="l"/>
              </a:tabLst>
            </a:pPr>
            <a:r>
              <a:rPr lang="en-US" sz="2000" dirty="0" smtClean="0">
                <a:solidFill>
                  <a:schemeClr val="tx1"/>
                </a:solidFill>
              </a:rPr>
              <a:t>Virus</a:t>
            </a:r>
            <a:r>
              <a:rPr lang="en-US" sz="2000" b="0" dirty="0" smtClean="0">
                <a:solidFill>
                  <a:schemeClr val="tx1"/>
                </a:solidFill>
              </a:rPr>
              <a:t>:	</a:t>
            </a:r>
            <a:r>
              <a:rPr lang="en-US" sz="2000" b="0" dirty="0">
                <a:solidFill>
                  <a:schemeClr val="tx1"/>
                </a:solidFill>
              </a:rPr>
              <a:t>Norovirus (NOR-o-VI-rus)</a:t>
            </a:r>
            <a:endParaRPr lang="en-US" sz="2000" b="0" dirty="0" smtClean="0">
              <a:solidFill>
                <a:schemeClr val="tx1"/>
              </a:solidFill>
            </a:endParaRPr>
          </a:p>
          <a:p>
            <a:pPr>
              <a:tabLst>
                <a:tab pos="1025525" algn="l"/>
              </a:tabLst>
            </a:pPr>
            <a:r>
              <a:rPr lang="en-US" sz="2000" dirty="0" smtClean="0">
                <a:solidFill>
                  <a:schemeClr val="tx1"/>
                </a:solidFill>
              </a:rPr>
              <a:t>Source</a:t>
            </a:r>
            <a:r>
              <a:rPr lang="en-US" sz="2000" b="0" dirty="0" smtClean="0">
                <a:solidFill>
                  <a:schemeClr val="tx1"/>
                </a:solidFill>
              </a:rPr>
              <a:t>:	Human </a:t>
            </a:r>
            <a:r>
              <a:rPr lang="en-US" sz="2000" b="0" dirty="0">
                <a:solidFill>
                  <a:schemeClr val="tx1"/>
                </a:solidFill>
              </a:rPr>
              <a:t>feces</a:t>
            </a:r>
            <a:endParaRPr lang="en-US" sz="2000" b="0" i="1"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175" y="1243013"/>
            <a:ext cx="1484312" cy="809625"/>
          </a:xfrm>
          <a:prstGeom prst="rect">
            <a:avLst/>
          </a:prstGeom>
        </p:spPr>
      </p:pic>
    </p:spTree>
    <p:extLst>
      <p:ext uri="{BB962C8B-B14F-4D97-AF65-F5344CB8AC3E}">
        <p14:creationId xmlns:p14="http://schemas.microsoft.com/office/powerpoint/2010/main" val="3561067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2-12</a:t>
            </a:r>
          </a:p>
        </p:txBody>
      </p:sp>
      <p:sp>
        <p:nvSpPr>
          <p:cNvPr id="66563"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Origin:</a:t>
            </a:r>
            <a:endParaRPr lang="en-US" dirty="0"/>
          </a:p>
          <a:p>
            <a:pPr marL="347472" lvl="1" indent="-347472" eaLnBrk="1" hangingPunct="1">
              <a:lnSpc>
                <a:spcPct val="100000"/>
              </a:lnSpc>
              <a:spcBef>
                <a:spcPts val="900"/>
              </a:spcBef>
              <a:defRPr/>
            </a:pPr>
            <a:r>
              <a:rPr lang="en-US" b="0" dirty="0" smtClean="0">
                <a:ea typeface="+mn-ea"/>
                <a:cs typeface="+mn-cs"/>
              </a:rPr>
              <a:t>Naturally occur in certain plants, mushrooms, and seafood</a:t>
            </a:r>
            <a:endParaRPr lang="en-US" sz="2400" dirty="0" smtClean="0">
              <a:solidFill>
                <a:srgbClr val="005CAB"/>
              </a:solidFill>
              <a:ea typeface="+mn-ea"/>
              <a:cs typeface="+mn-cs"/>
            </a:endParaRPr>
          </a:p>
          <a:p>
            <a:pPr marL="114300" lvl="1" indent="0" eaLnBrk="1" hangingPunct="1">
              <a:buFont typeface="Wingdings" pitchFamily="2" charset="2"/>
              <a:buNone/>
              <a:defRPr/>
            </a:pPr>
            <a:r>
              <a:rPr lang="en-US" sz="2400" dirty="0" smtClean="0">
                <a:solidFill>
                  <a:srgbClr val="005CAB"/>
                </a:solidFill>
                <a:ea typeface="+mn-ea"/>
                <a:cs typeface="+mn-cs"/>
              </a:rPr>
              <a:t>Seafood toxins:</a:t>
            </a:r>
            <a:endParaRPr lang="en-US" b="0" dirty="0" smtClean="0">
              <a:ea typeface="+mn-ea"/>
              <a:cs typeface="+mn-cs"/>
            </a:endParaRPr>
          </a:p>
          <a:p>
            <a:pPr marL="347472" lvl="1" indent="-347472" eaLnBrk="1" hangingPunct="1">
              <a:lnSpc>
                <a:spcPct val="100000"/>
              </a:lnSpc>
              <a:spcBef>
                <a:spcPts val="900"/>
              </a:spcBef>
              <a:defRPr/>
            </a:pPr>
            <a:r>
              <a:rPr lang="en-US" b="0" dirty="0" smtClean="0">
                <a:ea typeface="+mn-ea"/>
                <a:cs typeface="+mn-cs"/>
              </a:rPr>
              <a:t>Produced by pathogens found on certain fish</a:t>
            </a:r>
          </a:p>
          <a:p>
            <a:pPr marL="694944" lvl="2" indent="-347472" eaLnBrk="1" hangingPunct="1">
              <a:lnSpc>
                <a:spcPct val="100000"/>
              </a:lnSpc>
              <a:spcBef>
                <a:spcPts val="900"/>
              </a:spcBef>
              <a:defRPr/>
            </a:pPr>
            <a:r>
              <a:rPr lang="en-US" b="0" dirty="0">
                <a:ea typeface="+mn-ea"/>
                <a:cs typeface="+mn-cs"/>
              </a:rPr>
              <a:t>Tuna, bonito, </a:t>
            </a:r>
            <a:r>
              <a:rPr lang="en-US" b="0" dirty="0" smtClean="0">
                <a:ea typeface="+mn-ea"/>
                <a:cs typeface="+mn-cs"/>
              </a:rPr>
              <a:t>mahimahi</a:t>
            </a:r>
            <a:endParaRPr lang="en-US" b="0" dirty="0">
              <a:ea typeface="+mn-ea"/>
              <a:cs typeface="+mn-cs"/>
            </a:endParaRPr>
          </a:p>
          <a:p>
            <a:pPr marL="694944" lvl="2" indent="-347472" eaLnBrk="1" hangingPunct="1">
              <a:lnSpc>
                <a:spcPct val="100000"/>
              </a:lnSpc>
              <a:spcBef>
                <a:spcPts val="900"/>
              </a:spcBef>
              <a:defRPr/>
            </a:pPr>
            <a:r>
              <a:rPr lang="en-US" b="0" dirty="0" smtClean="0">
                <a:ea typeface="+mn-ea"/>
                <a:cs typeface="+mn-cs"/>
              </a:rPr>
              <a:t>Histamine produced when fish is time-temperature abused</a:t>
            </a:r>
          </a:p>
          <a:p>
            <a:pPr marL="347472" lvl="1" indent="-347472" eaLnBrk="1" hangingPunct="1">
              <a:lnSpc>
                <a:spcPct val="100000"/>
              </a:lnSpc>
              <a:spcBef>
                <a:spcPts val="900"/>
              </a:spcBef>
              <a:defRPr/>
            </a:pPr>
            <a:r>
              <a:rPr lang="en-US" b="0" dirty="0" smtClean="0">
                <a:ea typeface="+mn-ea"/>
                <a:cs typeface="+mn-cs"/>
              </a:rPr>
              <a:t>Occur in certain fish that eat smaller fish that have consumed the toxin </a:t>
            </a:r>
          </a:p>
          <a:p>
            <a:pPr marL="694944" lvl="2" indent="-347472" eaLnBrk="1" hangingPunct="1">
              <a:lnSpc>
                <a:spcPct val="100000"/>
              </a:lnSpc>
              <a:spcBef>
                <a:spcPts val="900"/>
              </a:spcBef>
              <a:defRPr/>
            </a:pPr>
            <a:r>
              <a:rPr lang="en-US" b="0" dirty="0" smtClean="0">
                <a:ea typeface="+mn-ea"/>
                <a:cs typeface="+mn-cs"/>
              </a:rPr>
              <a:t>Barracuda, snapper, grouper, amberjack</a:t>
            </a:r>
          </a:p>
          <a:p>
            <a:pPr marL="694944" lvl="2" indent="-347472" eaLnBrk="1" hangingPunct="1">
              <a:lnSpc>
                <a:spcPct val="100000"/>
              </a:lnSpc>
              <a:spcBef>
                <a:spcPts val="900"/>
              </a:spcBef>
              <a:defRPr/>
            </a:pPr>
            <a:r>
              <a:rPr lang="en-US" b="0" dirty="0" smtClean="0">
                <a:ea typeface="+mn-ea"/>
                <a:cs typeface="+mn-cs"/>
              </a:rPr>
              <a:t>Ciguatera toxin is an example</a:t>
            </a:r>
            <a:endParaRPr lang="en-US" dirty="0" smtClean="0">
              <a:ea typeface="+mn-ea"/>
              <a:cs typeface="+mn-cs"/>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4184929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2-13</a:t>
            </a:r>
          </a:p>
        </p:txBody>
      </p:sp>
      <p:sp>
        <p:nvSpPr>
          <p:cNvPr id="67587"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Illness:</a:t>
            </a:r>
          </a:p>
          <a:p>
            <a:pPr marL="347472" lvl="1" indent="-347472" eaLnBrk="1" hangingPunct="1">
              <a:lnSpc>
                <a:spcPct val="100000"/>
              </a:lnSpc>
              <a:spcBef>
                <a:spcPts val="900"/>
              </a:spcBef>
              <a:defRPr/>
            </a:pPr>
            <a:r>
              <a:rPr lang="en-US" b="0" dirty="0" smtClean="0">
                <a:ea typeface="+mn-ea"/>
                <a:cs typeface="+mn-cs"/>
              </a:rPr>
              <a:t>Symptoms and onset times vary with illness</a:t>
            </a:r>
          </a:p>
          <a:p>
            <a:pPr marL="347472" lvl="1" indent="-347472" eaLnBrk="1" hangingPunct="1">
              <a:lnSpc>
                <a:spcPct val="100000"/>
              </a:lnSpc>
              <a:spcBef>
                <a:spcPts val="900"/>
              </a:spcBef>
              <a:defRPr/>
            </a:pPr>
            <a:r>
              <a:rPr lang="en-US" b="0" dirty="0" smtClean="0">
                <a:ea typeface="+mn-ea"/>
                <a:cs typeface="+mn-cs"/>
              </a:rPr>
              <a:t>People will experience illness within minutes</a:t>
            </a:r>
          </a:p>
          <a:p>
            <a:pPr marL="0" indent="0" eaLnBrk="1" hangingPunct="1">
              <a:defRPr/>
            </a:pPr>
            <a:r>
              <a:rPr lang="en-US" dirty="0" smtClean="0"/>
              <a:t>General symptoms:</a:t>
            </a:r>
            <a:endParaRPr lang="en-US" dirty="0"/>
          </a:p>
          <a:p>
            <a:pPr marL="347472" lvl="1" indent="-347472" eaLnBrk="1" hangingPunct="1">
              <a:lnSpc>
                <a:spcPct val="100000"/>
              </a:lnSpc>
              <a:spcBef>
                <a:spcPts val="900"/>
              </a:spcBef>
              <a:defRPr/>
            </a:pPr>
            <a:r>
              <a:rPr lang="en-US" b="0" dirty="0">
                <a:ea typeface="+mn-ea"/>
                <a:cs typeface="+mn-cs"/>
              </a:rPr>
              <a:t>Diarrhea or </a:t>
            </a:r>
            <a:r>
              <a:rPr lang="en-US" b="0" dirty="0" smtClean="0">
                <a:ea typeface="+mn-ea"/>
                <a:cs typeface="+mn-cs"/>
              </a:rPr>
              <a:t>vomiting</a:t>
            </a:r>
          </a:p>
          <a:p>
            <a:pPr marL="347472" lvl="1" indent="-347472" eaLnBrk="1" hangingPunct="1">
              <a:lnSpc>
                <a:spcPct val="100000"/>
              </a:lnSpc>
              <a:spcBef>
                <a:spcPts val="900"/>
              </a:spcBef>
              <a:defRPr/>
            </a:pPr>
            <a:r>
              <a:rPr lang="en-US" b="0" dirty="0">
                <a:ea typeface="+mn-ea"/>
                <a:cs typeface="+mn-cs"/>
              </a:rPr>
              <a:t>N</a:t>
            </a:r>
            <a:r>
              <a:rPr lang="en-US" b="0" dirty="0" smtClean="0">
                <a:ea typeface="+mn-ea"/>
                <a:cs typeface="+mn-cs"/>
              </a:rPr>
              <a:t>eurological symptoms</a:t>
            </a:r>
            <a:endParaRPr lang="en-US" b="0" dirty="0">
              <a:ea typeface="+mn-ea"/>
              <a:cs typeface="+mn-cs"/>
            </a:endParaRPr>
          </a:p>
          <a:p>
            <a:pPr marL="694944" lvl="2" indent="-347472" eaLnBrk="1" hangingPunct="1">
              <a:lnSpc>
                <a:spcPct val="100000"/>
              </a:lnSpc>
              <a:spcBef>
                <a:spcPts val="900"/>
              </a:spcBef>
              <a:defRPr/>
            </a:pPr>
            <a:r>
              <a:rPr lang="en-US" b="0" dirty="0" smtClean="0">
                <a:ea typeface="+mn-ea"/>
                <a:cs typeface="+mn-cs"/>
              </a:rPr>
              <a:t>Tingling in extremities</a:t>
            </a:r>
          </a:p>
          <a:p>
            <a:pPr marL="694944" lvl="2" indent="-347472" eaLnBrk="1" hangingPunct="1">
              <a:lnSpc>
                <a:spcPct val="100000"/>
              </a:lnSpc>
              <a:spcBef>
                <a:spcPts val="900"/>
              </a:spcBef>
              <a:defRPr/>
            </a:pPr>
            <a:r>
              <a:rPr lang="en-US" b="0" dirty="0" smtClean="0">
                <a:ea typeface="+mn-ea"/>
                <a:cs typeface="+mn-cs"/>
              </a:rPr>
              <a:t>Reversal of hot and cold sensations</a:t>
            </a:r>
          </a:p>
          <a:p>
            <a:pPr marL="347472" lvl="1" indent="-347472" eaLnBrk="1" hangingPunct="1">
              <a:lnSpc>
                <a:spcPct val="100000"/>
              </a:lnSpc>
              <a:spcBef>
                <a:spcPts val="900"/>
              </a:spcBef>
              <a:defRPr/>
            </a:pPr>
            <a:r>
              <a:rPr lang="en-US" b="0" dirty="0" smtClean="0">
                <a:ea typeface="+mn-ea"/>
                <a:cs typeface="+mn-cs"/>
              </a:rPr>
              <a:t>Flushing of the face and/or hives</a:t>
            </a:r>
          </a:p>
          <a:p>
            <a:pPr marL="347472" lvl="1" indent="-347472" eaLnBrk="1" hangingPunct="1">
              <a:lnSpc>
                <a:spcPct val="100000"/>
              </a:lnSpc>
              <a:spcBef>
                <a:spcPts val="900"/>
              </a:spcBef>
              <a:defRPr/>
            </a:pPr>
            <a:r>
              <a:rPr lang="en-US" b="0" dirty="0" smtClean="0">
                <a:ea typeface="+mn-ea"/>
                <a:cs typeface="+mn-cs"/>
              </a:rPr>
              <a:t>Difficulty breathing</a:t>
            </a:r>
          </a:p>
          <a:p>
            <a:pPr marL="347472" lvl="1" indent="-347472" eaLnBrk="1" hangingPunct="1">
              <a:lnSpc>
                <a:spcPct val="100000"/>
              </a:lnSpc>
              <a:spcBef>
                <a:spcPts val="900"/>
              </a:spcBef>
              <a:defRPr/>
            </a:pPr>
            <a:r>
              <a:rPr lang="en-US" b="0" dirty="0" smtClean="0">
                <a:ea typeface="+mn-ea"/>
                <a:cs typeface="+mn-cs"/>
              </a:rPr>
              <a:t>Heart palpitations</a:t>
            </a:r>
            <a:endParaRPr lang="en-US" dirty="0" smtClean="0">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379638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
        <p:nvSpPr>
          <p:cNvPr id="74755" name="Rectangle 3"/>
          <p:cNvSpPr>
            <a:spLocks noGrp="1" noChangeArrowheads="1"/>
          </p:cNvSpPr>
          <p:nvPr>
            <p:ph type="body" idx="1"/>
          </p:nvPr>
        </p:nvSpPr>
        <p:spPr>
          <a:xfrm>
            <a:off x="398463" y="1143000"/>
            <a:ext cx="8228012" cy="3789362"/>
          </a:xfrm>
        </p:spPr>
        <p:txBody>
          <a:bodyPr/>
          <a:lstStyle/>
          <a:p>
            <a:pPr marL="0" indent="0" eaLnBrk="1" hangingPunct="1">
              <a:defRPr/>
            </a:pPr>
            <a:r>
              <a:rPr lang="en-US" dirty="0">
                <a:latin typeface="Arial Narrow" charset="0"/>
                <a:cs typeface="+mn-cs"/>
              </a:rPr>
              <a:t>Groups who may attempt to contaminate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Terrorists or activists</a:t>
            </a:r>
          </a:p>
          <a:p>
            <a:pPr marL="347472" lvl="1" indent="-347472" eaLnBrk="1" hangingPunct="1">
              <a:lnSpc>
                <a:spcPct val="100000"/>
              </a:lnSpc>
              <a:spcBef>
                <a:spcPts val="900"/>
              </a:spcBef>
              <a:defRPr/>
            </a:pPr>
            <a:r>
              <a:rPr lang="en-US" dirty="0">
                <a:latin typeface="Arial Narrow" charset="0"/>
              </a:rPr>
              <a:t>Disgruntled current or former staff</a:t>
            </a:r>
          </a:p>
          <a:p>
            <a:pPr marL="347472" lvl="1" indent="-347472" eaLnBrk="1" hangingPunct="1">
              <a:lnSpc>
                <a:spcPct val="100000"/>
              </a:lnSpc>
              <a:spcBef>
                <a:spcPts val="900"/>
              </a:spcBef>
              <a:defRPr/>
            </a:pPr>
            <a:r>
              <a:rPr lang="en-US" dirty="0">
                <a:latin typeface="Arial Narrow" charset="0"/>
              </a:rPr>
              <a:t>Vendors</a:t>
            </a:r>
          </a:p>
          <a:p>
            <a:pPr marL="347472" lvl="1" indent="-347472" eaLnBrk="1" hangingPunct="1">
              <a:lnSpc>
                <a:spcPct val="100000"/>
              </a:lnSpc>
              <a:spcBef>
                <a:spcPts val="900"/>
              </a:spcBef>
              <a:defRPr/>
            </a:pPr>
            <a:r>
              <a:rPr lang="en-US" dirty="0">
                <a:latin typeface="Arial Narrow" charset="0"/>
              </a:rPr>
              <a:t>Competitors</a:t>
            </a:r>
          </a:p>
          <a:p>
            <a:pPr marL="0" indent="0" eaLnBrk="1" hangingPunct="1">
              <a:defRPr/>
            </a:pPr>
            <a:r>
              <a:rPr lang="en-US" dirty="0">
                <a:latin typeface="Arial Narrow" charset="0"/>
                <a:cs typeface="+mn-cs"/>
              </a:rPr>
              <a:t>FDA d</a:t>
            </a:r>
            <a:r>
              <a:rPr lang="en-US" dirty="0" smtClean="0">
                <a:latin typeface="Arial Narrow" charset="0"/>
                <a:cs typeface="+mn-cs"/>
              </a:rPr>
              <a:t>efense tool:</a:t>
            </a:r>
            <a:endParaRPr lang="en-US" dirty="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A.L.E.R.T.</a:t>
            </a:r>
            <a:endParaRPr lang="en-US" dirty="0">
              <a:latin typeface="Arial Narrow" charset="0"/>
            </a:endParaRPr>
          </a:p>
          <a:p>
            <a:pPr marL="571500" lvl="1" indent="-457200" eaLnBrk="1" hangingPunct="1">
              <a:defRPr/>
            </a:pPr>
            <a:endParaRPr lang="en-US" dirty="0">
              <a:latin typeface="Arial Narrow" charset="0"/>
            </a:endParaRPr>
          </a:p>
        </p:txBody>
      </p:sp>
      <p:sp>
        <p:nvSpPr>
          <p:cNvPr id="7475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2-14</a:t>
            </a:r>
          </a:p>
        </p:txBody>
      </p:sp>
    </p:spTree>
    <p:extLst>
      <p:ext uri="{BB962C8B-B14F-4D97-AF65-F5344CB8AC3E}">
        <p14:creationId xmlns:p14="http://schemas.microsoft.com/office/powerpoint/2010/main" val="1650658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8463" y="1143000"/>
            <a:ext cx="8228012" cy="4983163"/>
          </a:xfrm>
        </p:spPr>
        <p:txBody>
          <a:bodyPr/>
          <a:lstStyle/>
          <a:p>
            <a:pPr marL="1544638" indent="-1544638" eaLnBrk="1" hangingPunct="1">
              <a:lnSpc>
                <a:spcPct val="100000"/>
              </a:lnSpc>
              <a:spcBef>
                <a:spcPts val="900"/>
              </a:spcBef>
              <a:buFont typeface="Wingdings" pitchFamily="2" charset="2"/>
              <a:buNone/>
              <a:defRPr/>
            </a:pPr>
            <a:r>
              <a:rPr lang="en-US" sz="3200" dirty="0" smtClean="0">
                <a:ea typeface="+mn-ea"/>
                <a:cs typeface="+mn-cs"/>
              </a:rPr>
              <a:t>A</a:t>
            </a:r>
            <a:r>
              <a:rPr lang="en-US" dirty="0">
                <a:ea typeface="+mn-ea"/>
                <a:cs typeface="+mn-cs"/>
              </a:rPr>
              <a:t>ssure </a:t>
            </a:r>
            <a:r>
              <a:rPr lang="en-US" dirty="0" smtClean="0">
                <a:ea typeface="+mn-ea"/>
                <a:cs typeface="+mn-cs"/>
              </a:rPr>
              <a:t>	</a:t>
            </a:r>
            <a:r>
              <a:rPr lang="en-US" sz="2200" b="0" dirty="0" smtClean="0">
                <a:solidFill>
                  <a:schemeClr val="tx1"/>
                </a:solidFill>
                <a:ea typeface="+mn-ea"/>
                <a:cs typeface="+mn-cs"/>
              </a:rPr>
              <a:t>Make sure products received are from safe sources</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L</a:t>
            </a:r>
            <a:r>
              <a:rPr lang="en-US" dirty="0" smtClean="0">
                <a:ea typeface="+mn-ea"/>
                <a:cs typeface="+mn-cs"/>
              </a:rPr>
              <a:t>ook	</a:t>
            </a:r>
            <a:r>
              <a:rPr lang="en-US" sz="2200" b="0" dirty="0" smtClean="0">
                <a:solidFill>
                  <a:schemeClr val="tx1"/>
                </a:solidFill>
                <a:ea typeface="+mn-ea"/>
                <a:cs typeface="+mn-cs"/>
              </a:rPr>
              <a:t>Monitor the security of products in the facility</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E</a:t>
            </a:r>
            <a:r>
              <a:rPr lang="en-US" dirty="0" smtClean="0">
                <a:ea typeface="+mn-ea"/>
                <a:cs typeface="+mn-cs"/>
              </a:rPr>
              <a:t>mployees	</a:t>
            </a:r>
            <a:r>
              <a:rPr lang="en-US" sz="2200" b="0" dirty="0" smtClean="0">
                <a:solidFill>
                  <a:schemeClr val="tx1"/>
                </a:solidFill>
                <a:ea typeface="+mn-ea"/>
                <a:cs typeface="+mn-cs"/>
              </a:rPr>
              <a:t>Know who is in your facility</a:t>
            </a:r>
            <a:endParaRPr lang="en-US" b="0" dirty="0" smtClean="0">
              <a:ea typeface="+mn-ea"/>
              <a:cs typeface="+mn-cs"/>
            </a:endParaRPr>
          </a:p>
          <a:p>
            <a:pPr marL="1544638" indent="-1544638" eaLnBrk="1" hangingPunct="1">
              <a:lnSpc>
                <a:spcPct val="100000"/>
              </a:lnSpc>
              <a:spcBef>
                <a:spcPts val="900"/>
              </a:spcBef>
              <a:buFont typeface="Wingdings" pitchFamily="2" charset="2"/>
              <a:buNone/>
              <a:defRPr/>
            </a:pPr>
            <a:r>
              <a:rPr lang="en-US" sz="3200" dirty="0" smtClean="0">
                <a:ea typeface="+mn-ea"/>
                <a:cs typeface="+mn-cs"/>
              </a:rPr>
              <a:t>R</a:t>
            </a:r>
            <a:r>
              <a:rPr lang="en-US" dirty="0" smtClean="0">
                <a:ea typeface="+mn-ea"/>
                <a:cs typeface="+mn-cs"/>
              </a:rPr>
              <a:t>eports  	</a:t>
            </a:r>
            <a:r>
              <a:rPr lang="en-US" sz="2200" b="0" dirty="0" smtClean="0">
                <a:solidFill>
                  <a:schemeClr val="tx1"/>
                </a:solidFill>
                <a:ea typeface="+mn-ea"/>
                <a:cs typeface="+mn-cs"/>
              </a:rPr>
              <a:t>Keep information related to food defense accessible</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T</a:t>
            </a:r>
            <a:r>
              <a:rPr lang="en-US" dirty="0" smtClean="0">
                <a:ea typeface="+mn-ea"/>
                <a:cs typeface="+mn-cs"/>
              </a:rPr>
              <a:t>hreat  	</a:t>
            </a:r>
            <a:r>
              <a:rPr lang="en-US" sz="2200" b="0" dirty="0" smtClean="0">
                <a:solidFill>
                  <a:schemeClr val="tx1"/>
                </a:solidFill>
                <a:ea typeface="+mn-ea"/>
                <a:cs typeface="+mn-cs"/>
              </a:rPr>
              <a:t>Develop a plan for responding to suspicious activity or </a:t>
            </a:r>
            <a:br>
              <a:rPr lang="en-US" sz="2200" b="0" dirty="0" smtClean="0">
                <a:solidFill>
                  <a:schemeClr val="tx1"/>
                </a:solidFill>
                <a:ea typeface="+mn-ea"/>
                <a:cs typeface="+mn-cs"/>
              </a:rPr>
            </a:br>
            <a:r>
              <a:rPr lang="en-US" sz="2200" b="0" dirty="0" smtClean="0">
                <a:solidFill>
                  <a:schemeClr val="tx1"/>
                </a:solidFill>
                <a:ea typeface="+mn-ea"/>
                <a:cs typeface="+mn-cs"/>
              </a:rPr>
              <a:t>a threat to the operation</a:t>
            </a:r>
            <a:endParaRPr lang="en-US" b="0" dirty="0" smtClean="0">
              <a:ea typeface="+mn-ea"/>
              <a:cs typeface="+mn-cs"/>
            </a:endParaRPr>
          </a:p>
          <a:p>
            <a:pPr marL="1544638" lvl="1" indent="-1544638" eaLnBrk="1" hangingPunct="1">
              <a:buFont typeface="Wingdings" pitchFamily="2" charset="2"/>
              <a:buNone/>
              <a:defRPr/>
            </a:pPr>
            <a:endParaRPr lang="en-US" dirty="0" smtClean="0"/>
          </a:p>
        </p:txBody>
      </p:sp>
      <p:sp>
        <p:nvSpPr>
          <p:cNvPr id="75779"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2-15</a:t>
            </a:r>
          </a:p>
        </p:txBody>
      </p:sp>
      <p:sp>
        <p:nvSpPr>
          <p:cNvPr id="7578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Tree>
    <p:extLst>
      <p:ext uri="{BB962C8B-B14F-4D97-AF65-F5344CB8AC3E}">
        <p14:creationId xmlns:p14="http://schemas.microsoft.com/office/powerpoint/2010/main" val="3565876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746118"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Gather information</a:t>
            </a:r>
          </a:p>
          <a:p>
            <a:pPr marL="694944" lvl="2" indent="-347472" eaLnBrk="1" hangingPunct="1">
              <a:lnSpc>
                <a:spcPct val="100000"/>
              </a:lnSpc>
              <a:spcBef>
                <a:spcPts val="900"/>
              </a:spcBef>
              <a:buFont typeface="Courier New" pitchFamily="49" charset="0"/>
              <a:buChar char="o"/>
              <a:defRPr/>
            </a:pPr>
            <a:r>
              <a:rPr lang="en-US" dirty="0" smtClean="0"/>
              <a:t>Ask the person for general contact information</a:t>
            </a:r>
          </a:p>
          <a:p>
            <a:pPr marL="694944" lvl="2" indent="-347472" eaLnBrk="1" hangingPunct="1">
              <a:lnSpc>
                <a:spcPct val="100000"/>
              </a:lnSpc>
              <a:spcBef>
                <a:spcPts val="900"/>
              </a:spcBef>
              <a:buFont typeface="Courier New" pitchFamily="49" charset="0"/>
              <a:buChar char="o"/>
              <a:defRPr/>
            </a:pPr>
            <a:r>
              <a:rPr lang="en-US" dirty="0" smtClean="0"/>
              <a:t>Ask the person to identify the food eaten</a:t>
            </a:r>
          </a:p>
          <a:p>
            <a:pPr marL="694944" lvl="2" indent="-347472" eaLnBrk="1" hangingPunct="1">
              <a:lnSpc>
                <a:spcPct val="100000"/>
              </a:lnSpc>
              <a:spcBef>
                <a:spcPts val="900"/>
              </a:spcBef>
              <a:buFont typeface="Courier New" pitchFamily="49" charset="0"/>
              <a:buChar char="o"/>
              <a:defRPr/>
            </a:pPr>
            <a:r>
              <a:rPr lang="en-US" dirty="0" smtClean="0"/>
              <a:t>Ask for a description of symptoms</a:t>
            </a:r>
          </a:p>
          <a:p>
            <a:pPr marL="694944" lvl="2" indent="-347472" eaLnBrk="1" hangingPunct="1">
              <a:lnSpc>
                <a:spcPct val="100000"/>
              </a:lnSpc>
              <a:spcBef>
                <a:spcPts val="900"/>
              </a:spcBef>
              <a:buFont typeface="Courier New" pitchFamily="49" charset="0"/>
              <a:buChar char="o"/>
              <a:defRPr/>
            </a:pPr>
            <a:r>
              <a:rPr lang="en-US" dirty="0" smtClean="0"/>
              <a:t>Ask when the person first got sick</a:t>
            </a:r>
            <a:endParaRPr lang="en-US" dirty="0"/>
          </a:p>
          <a:p>
            <a:pPr marL="347472" lvl="1" indent="-347472" eaLnBrk="1" hangingPunct="1">
              <a:lnSpc>
                <a:spcPct val="100000"/>
              </a:lnSpc>
              <a:spcBef>
                <a:spcPts val="900"/>
              </a:spcBef>
              <a:buFont typeface="Wingdings" pitchFamily="2" charset="2"/>
              <a:buChar char="l"/>
              <a:defRPr/>
            </a:pPr>
            <a:r>
              <a:rPr lang="en-US" dirty="0"/>
              <a:t>Notify </a:t>
            </a:r>
            <a:r>
              <a:rPr lang="en-US" dirty="0" smtClean="0"/>
              <a:t>authorities</a:t>
            </a:r>
            <a:endParaRPr lang="en-US" dirty="0"/>
          </a:p>
          <a:p>
            <a:pPr marL="694944" lvl="2" indent="-347472" eaLnBrk="1" hangingPunct="1">
              <a:lnSpc>
                <a:spcPct val="100000"/>
              </a:lnSpc>
              <a:spcBef>
                <a:spcPts val="900"/>
              </a:spcBef>
              <a:buFont typeface="Courier New" pitchFamily="49" charset="0"/>
              <a:buChar char="o"/>
              <a:defRPr/>
            </a:pPr>
            <a:r>
              <a:rPr lang="en-US" dirty="0"/>
              <a:t>Contact the local regulatory authority if an </a:t>
            </a:r>
            <a:r>
              <a:rPr lang="en-US" dirty="0" smtClean="0"/>
              <a:t/>
            </a:r>
            <a:br>
              <a:rPr lang="en-US" dirty="0" smtClean="0"/>
            </a:br>
            <a:r>
              <a:rPr lang="en-US" dirty="0" smtClean="0"/>
              <a:t>outbreak </a:t>
            </a:r>
            <a:r>
              <a:rPr lang="en-US" dirty="0"/>
              <a:t>is </a:t>
            </a:r>
            <a:r>
              <a:rPr lang="en-US" dirty="0" smtClean="0"/>
              <a:t>suspected</a:t>
            </a:r>
            <a:endParaRPr lang="en-US" dirty="0"/>
          </a:p>
          <a:p>
            <a:pPr marL="576263" lvl="2" indent="0" eaLnBrk="1" hangingPunct="1">
              <a:buFont typeface="Courier New" pitchFamily="49" charset="0"/>
              <a:buNone/>
              <a:defRPr/>
            </a:pPr>
            <a:endParaRPr lang="en-US" dirty="0" smtClean="0"/>
          </a:p>
        </p:txBody>
      </p:sp>
      <p:sp>
        <p:nvSpPr>
          <p:cNvPr id="7782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2-16</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2828809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6387" name="Rectangle 3"/>
          <p:cNvSpPr>
            <a:spLocks noGrp="1" noChangeArrowheads="1"/>
          </p:cNvSpPr>
          <p:nvPr>
            <p:ph idx="1"/>
          </p:nvPr>
        </p:nvSpPr>
        <p:spPr>
          <a:xfrm>
            <a:off x="388938" y="1143000"/>
            <a:ext cx="5051425" cy="4983163"/>
          </a:xfrm>
        </p:spPr>
        <p:txBody>
          <a:bodyPr/>
          <a:lstStyle/>
          <a:p>
            <a:pPr marL="0" indent="0" eaLnBrk="1" hangingPunct="1">
              <a:defRPr/>
            </a:pPr>
            <a:r>
              <a:rPr lang="en-US" dirty="0">
                <a:latin typeface="Arial Narrow" charset="0"/>
                <a:cs typeface="+mn-cs"/>
              </a:rPr>
              <a:t>Challenges include:</a:t>
            </a:r>
          </a:p>
          <a:p>
            <a:pPr marL="347472" lvl="1" indent="-347472" eaLnBrk="1" hangingPunct="1">
              <a:lnSpc>
                <a:spcPct val="100000"/>
              </a:lnSpc>
              <a:spcBef>
                <a:spcPts val="900"/>
              </a:spcBef>
              <a:defRPr/>
            </a:pPr>
            <a:r>
              <a:rPr lang="en-US" dirty="0">
                <a:latin typeface="Arial Narrow" charset="0"/>
              </a:rPr>
              <a:t>Time and money</a:t>
            </a:r>
          </a:p>
          <a:p>
            <a:pPr marL="347472" lvl="1" indent="-347472" eaLnBrk="1" hangingPunct="1">
              <a:lnSpc>
                <a:spcPct val="100000"/>
              </a:lnSpc>
              <a:spcBef>
                <a:spcPts val="900"/>
              </a:spcBef>
              <a:defRPr/>
            </a:pPr>
            <a:r>
              <a:rPr lang="en-US" dirty="0">
                <a:latin typeface="Arial Narrow" charset="0"/>
              </a:rPr>
              <a:t>Language and culture</a:t>
            </a:r>
          </a:p>
          <a:p>
            <a:pPr marL="347472" lvl="1" indent="-347472" eaLnBrk="1" hangingPunct="1">
              <a:lnSpc>
                <a:spcPct val="100000"/>
              </a:lnSpc>
              <a:spcBef>
                <a:spcPts val="900"/>
              </a:spcBef>
              <a:defRPr/>
            </a:pPr>
            <a:r>
              <a:rPr lang="en-US" dirty="0">
                <a:latin typeface="Arial Narrow" charset="0"/>
              </a:rPr>
              <a:t>Literacy and education</a:t>
            </a:r>
          </a:p>
          <a:p>
            <a:pPr marL="347472" lvl="1" indent="-347472" eaLnBrk="1" hangingPunct="1">
              <a:lnSpc>
                <a:spcPct val="100000"/>
              </a:lnSpc>
              <a:spcBef>
                <a:spcPts val="900"/>
              </a:spcBef>
              <a:defRPr/>
            </a:pPr>
            <a:r>
              <a:rPr lang="en-US" dirty="0">
                <a:latin typeface="Arial Narrow" charset="0"/>
              </a:rPr>
              <a:t>Pathogens</a:t>
            </a:r>
          </a:p>
          <a:p>
            <a:pPr marL="347472" lvl="1" indent="-347472" eaLnBrk="1" hangingPunct="1">
              <a:lnSpc>
                <a:spcPct val="100000"/>
              </a:lnSpc>
              <a:spcBef>
                <a:spcPts val="900"/>
              </a:spcBef>
              <a:defRPr/>
            </a:pPr>
            <a:r>
              <a:rPr lang="en-US" dirty="0">
                <a:latin typeface="Arial Narrow" charset="0"/>
              </a:rPr>
              <a:t>Unapproved suppliers</a:t>
            </a:r>
          </a:p>
          <a:p>
            <a:pPr marL="347472" lvl="1" indent="-347472" eaLnBrk="1" hangingPunct="1">
              <a:lnSpc>
                <a:spcPct val="100000"/>
              </a:lnSpc>
              <a:spcBef>
                <a:spcPts val="900"/>
              </a:spcBef>
              <a:defRPr/>
            </a:pPr>
            <a:r>
              <a:rPr lang="en-US" dirty="0">
                <a:latin typeface="Arial Narrow" charset="0"/>
              </a:rPr>
              <a:t>High-risk customers</a:t>
            </a:r>
          </a:p>
          <a:p>
            <a:pPr marL="347472" lvl="1" indent="-347472" eaLnBrk="1" hangingPunct="1">
              <a:lnSpc>
                <a:spcPct val="100000"/>
              </a:lnSpc>
              <a:spcBef>
                <a:spcPts val="900"/>
              </a:spcBef>
              <a:defRPr/>
            </a:pPr>
            <a:r>
              <a:rPr lang="en-US" dirty="0">
                <a:latin typeface="Arial Narrow" charset="0"/>
              </a:rPr>
              <a:t>Staff turnover</a:t>
            </a:r>
          </a:p>
        </p:txBody>
      </p:sp>
      <p:sp>
        <p:nvSpPr>
          <p:cNvPr id="1638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1-3</a:t>
            </a:r>
          </a:p>
        </p:txBody>
      </p:sp>
      <p:sp>
        <p:nvSpPr>
          <p:cNvPr id="16389"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sp>
        <p:nvSpPr>
          <p:cNvPr id="16390"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402264" cy="4983163"/>
          </a:xfrm>
        </p:spPr>
        <p:txBody>
          <a:bodyPr/>
          <a:lstStyle/>
          <a:p>
            <a:pPr marL="347472" lvl="1" indent="-347472" eaLnBrk="1" hangingPunct="1">
              <a:lnSpc>
                <a:spcPct val="100000"/>
              </a:lnSpc>
              <a:spcBef>
                <a:spcPts val="900"/>
              </a:spcBef>
              <a:defRPr/>
            </a:pPr>
            <a:r>
              <a:rPr lang="en-US" dirty="0">
                <a:latin typeface="Arial Narrow" charset="0"/>
              </a:rPr>
              <a:t>Segregate product</a:t>
            </a:r>
          </a:p>
          <a:p>
            <a:pPr marL="694944" lvl="2" indent="-347472" eaLnBrk="1" hangingPunct="1">
              <a:lnSpc>
                <a:spcPct val="100000"/>
              </a:lnSpc>
              <a:spcBef>
                <a:spcPts val="900"/>
              </a:spcBef>
              <a:defRPr/>
            </a:pPr>
            <a:r>
              <a:rPr lang="en-US" dirty="0">
                <a:latin typeface="Arial Narrow" charset="0"/>
              </a:rPr>
              <a:t>Set the </a:t>
            </a:r>
            <a:r>
              <a:rPr lang="en-US" dirty="0" smtClean="0">
                <a:latin typeface="Arial Narrow" charset="0"/>
              </a:rPr>
              <a:t>suspected </a:t>
            </a:r>
            <a:r>
              <a:rPr lang="en-US" dirty="0">
                <a:latin typeface="Arial Narrow" charset="0"/>
              </a:rPr>
              <a:t>product aside if any remains</a:t>
            </a:r>
          </a:p>
          <a:p>
            <a:pPr marL="694944" lvl="2" indent="-347472" eaLnBrk="1" hangingPunct="1">
              <a:lnSpc>
                <a:spcPct val="100000"/>
              </a:lnSpc>
              <a:spcBef>
                <a:spcPts val="900"/>
              </a:spcBef>
              <a:defRPr/>
            </a:pPr>
            <a:r>
              <a:rPr lang="en-US" dirty="0">
                <a:latin typeface="Arial Narrow" charset="0"/>
              </a:rPr>
              <a:t>Include a label with </a:t>
            </a:r>
            <a:r>
              <a:rPr lang="ja-JP" altLang="en-US" dirty="0">
                <a:latin typeface="Arial Narrow" charset="0"/>
              </a:rPr>
              <a:t>“</a:t>
            </a:r>
            <a:r>
              <a:rPr lang="en-US" dirty="0">
                <a:latin typeface="Arial Narrow" charset="0"/>
              </a:rPr>
              <a:t>Do </a:t>
            </a:r>
            <a:r>
              <a:rPr lang="en-US" dirty="0" smtClean="0">
                <a:latin typeface="Arial Narrow" charset="0"/>
              </a:rPr>
              <a:t>Not Use</a:t>
            </a:r>
            <a:r>
              <a:rPr lang="ja-JP" altLang="en-US" dirty="0">
                <a:latin typeface="Arial Narrow" charset="0"/>
              </a:rPr>
              <a:t>”</a:t>
            </a:r>
            <a:r>
              <a:rPr lang="en-US" dirty="0">
                <a:latin typeface="Arial Narrow" charset="0"/>
              </a:rPr>
              <a:t> </a:t>
            </a:r>
            <a:r>
              <a:rPr lang="en-US" dirty="0" smtClean="0">
                <a:latin typeface="Arial Narrow" charset="0"/>
              </a:rPr>
              <a:t/>
            </a:r>
            <a:br>
              <a:rPr lang="en-US" dirty="0" smtClean="0">
                <a:latin typeface="Arial Narrow" charset="0"/>
              </a:rPr>
            </a:br>
            <a:r>
              <a:rPr lang="en-US" dirty="0" smtClean="0">
                <a:latin typeface="Arial Narrow" charset="0"/>
              </a:rPr>
              <a:t>and </a:t>
            </a:r>
            <a:r>
              <a:rPr lang="ja-JP" altLang="en-US" dirty="0" smtClean="0">
                <a:latin typeface="Arial Narrow" charset="0"/>
              </a:rPr>
              <a:t>“</a:t>
            </a:r>
            <a:r>
              <a:rPr lang="en-US" dirty="0">
                <a:latin typeface="Arial Narrow" charset="0"/>
              </a:rPr>
              <a:t>Do Not Discard</a:t>
            </a:r>
            <a:r>
              <a:rPr lang="ja-JP" altLang="en-US" dirty="0">
                <a:latin typeface="Arial Narrow" charset="0"/>
              </a:rPr>
              <a:t>”</a:t>
            </a:r>
            <a:r>
              <a:rPr lang="en-US" dirty="0">
                <a:latin typeface="Arial Narrow" charset="0"/>
              </a:rPr>
              <a:t> on </a:t>
            </a:r>
            <a:r>
              <a:rPr lang="en-US" dirty="0" smtClean="0">
                <a:latin typeface="Arial Narrow" charset="0"/>
              </a:rPr>
              <a:t>it</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Document the information</a:t>
            </a:r>
          </a:p>
          <a:p>
            <a:pPr marL="694944" lvl="2" indent="-347472" eaLnBrk="1" hangingPunct="1">
              <a:lnSpc>
                <a:spcPct val="100000"/>
              </a:lnSpc>
              <a:spcBef>
                <a:spcPts val="900"/>
              </a:spcBef>
              <a:defRPr/>
            </a:pPr>
            <a:r>
              <a:rPr lang="en-US" dirty="0">
                <a:latin typeface="Arial Narrow" charset="0"/>
              </a:rPr>
              <a:t>Log information about </a:t>
            </a:r>
            <a:r>
              <a:rPr lang="en-US" dirty="0" smtClean="0">
                <a:latin typeface="Arial Narrow" charset="0"/>
              </a:rPr>
              <a:t>suspected </a:t>
            </a:r>
            <a:r>
              <a:rPr lang="en-US" dirty="0">
                <a:latin typeface="Arial Narrow" charset="0"/>
              </a:rPr>
              <a:t>product</a:t>
            </a:r>
          </a:p>
          <a:p>
            <a:pPr marL="694944" lvl="2" indent="-347472" eaLnBrk="1" hangingPunct="1">
              <a:lnSpc>
                <a:spcPct val="100000"/>
              </a:lnSpc>
              <a:spcBef>
                <a:spcPts val="900"/>
              </a:spcBef>
              <a:defRPr/>
            </a:pPr>
            <a:r>
              <a:rPr lang="en-US" dirty="0">
                <a:latin typeface="Arial Narrow" charset="0"/>
              </a:rPr>
              <a:t>Include a product description, product date, lot number, sell-by date, and pack size</a:t>
            </a:r>
          </a:p>
          <a:p>
            <a:pPr marL="1033463" lvl="2" indent="-457200" eaLnBrk="1" hangingPunct="1">
              <a:defRPr/>
            </a:pPr>
            <a:endParaRPr lang="en-US" dirty="0">
              <a:latin typeface="Arial Narrow" charset="0"/>
            </a:endParaRPr>
          </a:p>
        </p:txBody>
      </p:sp>
      <p:sp>
        <p:nvSpPr>
          <p:cNvPr id="78852"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2-17</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259" y="1243013"/>
            <a:ext cx="2109216" cy="1834896"/>
          </a:xfrm>
          <a:prstGeom prst="rect">
            <a:avLst/>
          </a:prstGeom>
        </p:spPr>
      </p:pic>
    </p:spTree>
    <p:extLst>
      <p:ext uri="{BB962C8B-B14F-4D97-AF65-F5344CB8AC3E}">
        <p14:creationId xmlns:p14="http://schemas.microsoft.com/office/powerpoint/2010/main" val="2502750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3192" y="1143000"/>
            <a:ext cx="8235950"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Identify staff</a:t>
            </a:r>
          </a:p>
          <a:p>
            <a:pPr marL="694944" lvl="2" indent="-347472" eaLnBrk="1" hangingPunct="1">
              <a:lnSpc>
                <a:spcPct val="100000"/>
              </a:lnSpc>
              <a:spcBef>
                <a:spcPts val="900"/>
              </a:spcBef>
              <a:buFont typeface="Courier New" pitchFamily="49" charset="0"/>
              <a:buChar char="o"/>
              <a:defRPr/>
            </a:pPr>
            <a:r>
              <a:rPr lang="en-US" dirty="0" smtClean="0"/>
              <a:t>Keep a list of food handlers scheduled at time of incident</a:t>
            </a:r>
          </a:p>
          <a:p>
            <a:pPr marL="694944" lvl="2" indent="-347472" eaLnBrk="1" hangingPunct="1">
              <a:lnSpc>
                <a:spcPct val="100000"/>
              </a:lnSpc>
              <a:spcBef>
                <a:spcPts val="900"/>
              </a:spcBef>
              <a:buFont typeface="Courier New" pitchFamily="49" charset="0"/>
              <a:buChar char="o"/>
              <a:defRPr/>
            </a:pPr>
            <a:r>
              <a:rPr lang="en-US" dirty="0" smtClean="0"/>
              <a:t>Interview staff immediately</a:t>
            </a:r>
          </a:p>
          <a:p>
            <a:pPr marL="347472" lvl="1" indent="-347472" eaLnBrk="1" hangingPunct="1">
              <a:lnSpc>
                <a:spcPct val="100000"/>
              </a:lnSpc>
              <a:spcBef>
                <a:spcPts val="900"/>
              </a:spcBef>
              <a:buFont typeface="Wingdings" pitchFamily="2" charset="2"/>
              <a:buChar char="l"/>
              <a:defRPr/>
            </a:pPr>
            <a:r>
              <a:rPr lang="en-US" dirty="0" smtClean="0"/>
              <a:t>Cooperate with authorities</a:t>
            </a:r>
            <a:endParaRPr lang="en-US" dirty="0"/>
          </a:p>
          <a:p>
            <a:pPr marL="694944" lvl="2" indent="-347472" eaLnBrk="1" hangingPunct="1">
              <a:lnSpc>
                <a:spcPct val="100000"/>
              </a:lnSpc>
              <a:spcBef>
                <a:spcPts val="900"/>
              </a:spcBef>
              <a:buFont typeface="Courier New" pitchFamily="49" charset="0"/>
              <a:buChar char="o"/>
              <a:defRPr/>
            </a:pPr>
            <a:r>
              <a:rPr lang="en-US" dirty="0" smtClean="0"/>
              <a:t>Provide appropriate documentation</a:t>
            </a:r>
            <a:endParaRPr lang="en-US" dirty="0"/>
          </a:p>
          <a:p>
            <a:pPr marL="347472" lvl="1" indent="-347472" eaLnBrk="1" hangingPunct="1">
              <a:lnSpc>
                <a:spcPct val="100000"/>
              </a:lnSpc>
              <a:spcBef>
                <a:spcPts val="900"/>
              </a:spcBef>
              <a:buFont typeface="Wingdings" pitchFamily="2" charset="2"/>
              <a:buChar char="l"/>
              <a:defRPr/>
            </a:pPr>
            <a:r>
              <a:rPr lang="en-US" dirty="0" smtClean="0"/>
              <a:t>Review procedures</a:t>
            </a:r>
            <a:endParaRPr lang="en-US" dirty="0"/>
          </a:p>
          <a:p>
            <a:pPr marL="694944" lvl="2" indent="-347472" eaLnBrk="1" hangingPunct="1">
              <a:lnSpc>
                <a:spcPct val="100000"/>
              </a:lnSpc>
              <a:spcBef>
                <a:spcPts val="900"/>
              </a:spcBef>
              <a:buFont typeface="Courier New" pitchFamily="49" charset="0"/>
              <a:buChar char="o"/>
              <a:defRPr/>
            </a:pPr>
            <a:r>
              <a:rPr lang="en-US" dirty="0" smtClean="0"/>
              <a:t>Determine if standards are being met</a:t>
            </a:r>
          </a:p>
          <a:p>
            <a:pPr marL="694944" lvl="2" indent="-347472" eaLnBrk="1" hangingPunct="1">
              <a:lnSpc>
                <a:spcPct val="100000"/>
              </a:lnSpc>
              <a:spcBef>
                <a:spcPts val="900"/>
              </a:spcBef>
              <a:buFont typeface="Courier New" pitchFamily="49" charset="0"/>
              <a:buChar char="o"/>
              <a:defRPr/>
            </a:pPr>
            <a:r>
              <a:rPr lang="en-US" dirty="0" smtClean="0"/>
              <a:t>Identify if standards are not working</a:t>
            </a:r>
            <a:endParaRPr lang="en-US" dirty="0"/>
          </a:p>
          <a:p>
            <a:pPr marL="576263" lvl="2" indent="0" eaLnBrk="1" hangingPunct="1">
              <a:buFont typeface="Courier New" pitchFamily="49" charset="0"/>
              <a:buNone/>
              <a:defRPr/>
            </a:pPr>
            <a:endParaRPr lang="en-US" dirty="0" smtClean="0"/>
          </a:p>
        </p:txBody>
      </p:sp>
      <p:sp>
        <p:nvSpPr>
          <p:cNvPr id="7987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2-18</a:t>
            </a:r>
          </a:p>
        </p:txBody>
      </p:sp>
    </p:spTree>
    <p:extLst>
      <p:ext uri="{BB962C8B-B14F-4D97-AF65-F5344CB8AC3E}">
        <p14:creationId xmlns:p14="http://schemas.microsoft.com/office/powerpoint/2010/main" val="1695432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372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Handlers Can Contaminate Food</a:t>
            </a:r>
          </a:p>
        </p:txBody>
      </p:sp>
      <p:sp>
        <p:nvSpPr>
          <p:cNvPr id="89091" name="Rectangle 3"/>
          <p:cNvSpPr>
            <a:spLocks noGrp="1" noChangeArrowheads="1"/>
          </p:cNvSpPr>
          <p:nvPr>
            <p:ph type="body" idx="1"/>
          </p:nvPr>
        </p:nvSpPr>
        <p:spPr>
          <a:xfrm>
            <a:off x="390524" y="1143000"/>
            <a:ext cx="4787167" cy="5257800"/>
          </a:xfrm>
        </p:spPr>
        <p:txBody>
          <a:bodyPr/>
          <a:lstStyle/>
          <a:p>
            <a:pPr marL="0" indent="0" eaLnBrk="1" hangingPunct="1">
              <a:defRPr/>
            </a:pPr>
            <a:r>
              <a:rPr lang="en-US" dirty="0" smtClean="0">
                <a:latin typeface="Arial Narrow" charset="0"/>
                <a:cs typeface="+mn-cs"/>
              </a:rPr>
              <a:t>Food handlers </a:t>
            </a:r>
            <a:r>
              <a:rPr lang="en-US" dirty="0">
                <a:latin typeface="Arial Narrow" charset="0"/>
                <a:cs typeface="+mn-cs"/>
              </a:rPr>
              <a:t>can contaminate food when they:</a:t>
            </a:r>
          </a:p>
          <a:p>
            <a:pPr marL="342900" lvl="1" indent="-342900" eaLnBrk="1" hangingPunct="1">
              <a:lnSpc>
                <a:spcPct val="100000"/>
              </a:lnSpc>
              <a:spcBef>
                <a:spcPts val="900"/>
              </a:spcBef>
              <a:defRPr/>
            </a:pPr>
            <a:r>
              <a:rPr lang="en-US" dirty="0">
                <a:solidFill>
                  <a:srgbClr val="000000"/>
                </a:solidFill>
                <a:latin typeface="Arial Narrow"/>
                <a:cs typeface="Arial Narrow"/>
              </a:rPr>
              <a:t>Have a foodborne illness</a:t>
            </a:r>
            <a:r>
              <a:rPr lang="en-US" dirty="0">
                <a:latin typeface="Arial Narrow"/>
                <a:cs typeface="Arial Narrow"/>
              </a:rPr>
              <a:t> </a:t>
            </a:r>
          </a:p>
          <a:p>
            <a:pPr marL="342900" lvl="1" indent="-342900" eaLnBrk="1" hangingPunct="1">
              <a:lnSpc>
                <a:spcPct val="100000"/>
              </a:lnSpc>
              <a:spcBef>
                <a:spcPts val="900"/>
              </a:spcBef>
              <a:defRPr/>
            </a:pPr>
            <a:r>
              <a:rPr lang="en-US" dirty="0">
                <a:solidFill>
                  <a:srgbClr val="000000"/>
                </a:solidFill>
                <a:latin typeface="Arial Narrow"/>
                <a:cs typeface="Arial Narrow"/>
              </a:rPr>
              <a:t>Have wounds that contain a pathogen</a:t>
            </a:r>
          </a:p>
          <a:p>
            <a:pPr marL="342900" lvl="1" indent="-342900" eaLnBrk="1" hangingPunct="1">
              <a:lnSpc>
                <a:spcPct val="100000"/>
              </a:lnSpc>
              <a:spcBef>
                <a:spcPts val="900"/>
              </a:spcBef>
              <a:defRPr/>
            </a:pPr>
            <a:r>
              <a:rPr lang="en-US" dirty="0">
                <a:solidFill>
                  <a:srgbClr val="000000"/>
                </a:solidFill>
                <a:latin typeface="Arial Narrow"/>
                <a:cs typeface="Arial Narrow"/>
              </a:rPr>
              <a:t>Sneeze or cough</a:t>
            </a:r>
          </a:p>
          <a:p>
            <a:pPr marL="342900" lvl="1" indent="-342900" eaLnBrk="1" hangingPunct="1">
              <a:lnSpc>
                <a:spcPct val="100000"/>
              </a:lnSpc>
              <a:spcBef>
                <a:spcPts val="900"/>
              </a:spcBef>
              <a:defRPr/>
            </a:pPr>
            <a:r>
              <a:rPr lang="en-US" dirty="0">
                <a:solidFill>
                  <a:srgbClr val="000000"/>
                </a:solidFill>
                <a:latin typeface="Arial Narrow"/>
                <a:cs typeface="Arial Narrow"/>
              </a:rPr>
              <a:t>Have contact with a person who is </a:t>
            </a:r>
            <a:r>
              <a:rPr lang="en-US" dirty="0" smtClean="0">
                <a:solidFill>
                  <a:srgbClr val="000000"/>
                </a:solidFill>
                <a:latin typeface="Arial Narrow"/>
                <a:cs typeface="Arial Narrow"/>
              </a:rPr>
              <a:t>sick</a:t>
            </a:r>
            <a:endParaRPr lang="en-US" dirty="0">
              <a:solidFill>
                <a:srgbClr val="000000"/>
              </a:solidFill>
              <a:latin typeface="Arial Narrow"/>
              <a:cs typeface="Arial Narrow"/>
            </a:endParaRPr>
          </a:p>
          <a:p>
            <a:pPr marL="342900" lvl="1" indent="-342900" eaLnBrk="1" hangingPunct="1">
              <a:lnSpc>
                <a:spcPct val="100000"/>
              </a:lnSpc>
              <a:spcBef>
                <a:spcPts val="900"/>
              </a:spcBef>
              <a:defRPr/>
            </a:pPr>
            <a:r>
              <a:rPr lang="en-US" dirty="0">
                <a:solidFill>
                  <a:srgbClr val="000000"/>
                </a:solidFill>
                <a:latin typeface="Arial Narrow"/>
                <a:cs typeface="Arial Narrow"/>
              </a:rPr>
              <a:t>Touch anything that may contaminate their hands and </a:t>
            </a:r>
            <a:r>
              <a:rPr lang="en-US" dirty="0" smtClean="0">
                <a:solidFill>
                  <a:srgbClr val="000000"/>
                </a:solidFill>
                <a:latin typeface="Arial Narrow"/>
                <a:cs typeface="Arial Narrow"/>
              </a:rPr>
              <a:t>do not </a:t>
            </a:r>
            <a:r>
              <a:rPr lang="en-US" dirty="0">
                <a:solidFill>
                  <a:srgbClr val="000000"/>
                </a:solidFill>
                <a:latin typeface="Arial Narrow"/>
                <a:cs typeface="Arial Narrow"/>
              </a:rPr>
              <a:t>wash them</a:t>
            </a:r>
          </a:p>
          <a:p>
            <a:pPr marL="342900" lvl="1" indent="-342900" eaLnBrk="1" hangingPunct="1">
              <a:lnSpc>
                <a:spcPct val="100000"/>
              </a:lnSpc>
              <a:spcBef>
                <a:spcPts val="900"/>
              </a:spcBef>
              <a:defRPr/>
            </a:pPr>
            <a:r>
              <a:rPr lang="en-US" dirty="0">
                <a:solidFill>
                  <a:srgbClr val="000000"/>
                </a:solidFill>
                <a:latin typeface="Arial Narrow"/>
                <a:cs typeface="Arial Narrow"/>
              </a:rPr>
              <a:t>Have symptoms such as diarrhea, vomiting, or jaundice—a yellowing of the eyes or skin</a:t>
            </a:r>
          </a:p>
        </p:txBody>
      </p:sp>
      <p:sp>
        <p:nvSpPr>
          <p:cNvPr id="8909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3-2</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108" y="1243013"/>
            <a:ext cx="2099614" cy="1825752"/>
          </a:xfrm>
          <a:prstGeom prst="rect">
            <a:avLst/>
          </a:prstGeom>
        </p:spPr>
      </p:pic>
    </p:spTree>
    <p:extLst>
      <p:ext uri="{BB962C8B-B14F-4D97-AF65-F5344CB8AC3E}">
        <p14:creationId xmlns:p14="http://schemas.microsoft.com/office/powerpoint/2010/main" val="3184355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Managing a Personal Hygiene Program</a:t>
            </a:r>
          </a:p>
        </p:txBody>
      </p:sp>
      <p:sp>
        <p:nvSpPr>
          <p:cNvPr id="91139" name="Rectangle 3"/>
          <p:cNvSpPr>
            <a:spLocks noGrp="1" noChangeArrowheads="1"/>
          </p:cNvSpPr>
          <p:nvPr>
            <p:ph type="body" idx="1"/>
          </p:nvPr>
        </p:nvSpPr>
        <p:spPr>
          <a:xfrm>
            <a:off x="390525" y="1143000"/>
            <a:ext cx="5262562" cy="5257800"/>
          </a:xfrm>
        </p:spPr>
        <p:txBody>
          <a:bodyPr/>
          <a:lstStyle/>
          <a:p>
            <a:pPr marL="0" indent="0" eaLnBrk="1" hangingPunct="1">
              <a:defRPr/>
            </a:pPr>
            <a:r>
              <a:rPr lang="en-US" dirty="0">
                <a:latin typeface="Arial Narrow" charset="0"/>
                <a:cs typeface="+mn-cs"/>
              </a:rPr>
              <a:t>Managers must focus on the following:</a:t>
            </a:r>
          </a:p>
          <a:p>
            <a:pPr marL="347472" lvl="1" indent="-347472" eaLnBrk="1" hangingPunct="1">
              <a:lnSpc>
                <a:spcPct val="100000"/>
              </a:lnSpc>
              <a:spcBef>
                <a:spcPts val="900"/>
              </a:spcBef>
              <a:defRPr/>
            </a:pPr>
            <a:r>
              <a:rPr lang="en-US" dirty="0">
                <a:solidFill>
                  <a:srgbClr val="000000"/>
                </a:solidFill>
                <a:latin typeface="Arial Narrow" charset="0"/>
              </a:rPr>
              <a:t>Creating personal hygiene policies</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Training food handlers on personal hygiene policies and retraining them regularly</a:t>
            </a:r>
          </a:p>
          <a:p>
            <a:pPr marL="347472" lvl="1" indent="-347472" eaLnBrk="1" hangingPunct="1">
              <a:lnSpc>
                <a:spcPct val="100000"/>
              </a:lnSpc>
              <a:spcBef>
                <a:spcPts val="900"/>
              </a:spcBef>
              <a:defRPr/>
            </a:pPr>
            <a:r>
              <a:rPr lang="en-US" dirty="0">
                <a:solidFill>
                  <a:srgbClr val="000000"/>
                </a:solidFill>
                <a:latin typeface="Arial Narrow" charset="0"/>
              </a:rPr>
              <a:t>Modeling correct behavior at all times</a:t>
            </a:r>
          </a:p>
          <a:p>
            <a:pPr marL="347472" lvl="1" indent="-347472" eaLnBrk="1" hangingPunct="1">
              <a:lnSpc>
                <a:spcPct val="100000"/>
              </a:lnSpc>
              <a:spcBef>
                <a:spcPts val="900"/>
              </a:spcBef>
              <a:defRPr/>
            </a:pPr>
            <a:r>
              <a:rPr lang="en-US" dirty="0">
                <a:solidFill>
                  <a:srgbClr val="000000"/>
                </a:solidFill>
                <a:latin typeface="Arial Narrow" charset="0"/>
              </a:rPr>
              <a:t>Supervising food safety practices</a:t>
            </a:r>
          </a:p>
          <a:p>
            <a:pPr marL="347472" lvl="1" indent="-347472" eaLnBrk="1" hangingPunct="1">
              <a:lnSpc>
                <a:spcPct val="100000"/>
              </a:lnSpc>
              <a:spcBef>
                <a:spcPts val="900"/>
              </a:spcBef>
              <a:defRPr/>
            </a:pPr>
            <a:r>
              <a:rPr lang="en-US" dirty="0">
                <a:solidFill>
                  <a:srgbClr val="000000"/>
                </a:solidFill>
                <a:latin typeface="Arial Narrow" charset="0"/>
              </a:rPr>
              <a:t>Revising personal hygiene policies when laws or science change</a:t>
            </a:r>
          </a:p>
        </p:txBody>
      </p:sp>
      <p:sp>
        <p:nvSpPr>
          <p:cNvPr id="9114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626" y="1243013"/>
            <a:ext cx="2099626" cy="1831848"/>
          </a:xfrm>
          <a:prstGeom prst="rect">
            <a:avLst/>
          </a:prstGeom>
        </p:spPr>
      </p:pic>
    </p:spTree>
    <p:extLst>
      <p:ext uri="{BB962C8B-B14F-4D97-AF65-F5344CB8AC3E}">
        <p14:creationId xmlns:p14="http://schemas.microsoft.com/office/powerpoint/2010/main" val="1689802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393192" y="1143000"/>
            <a:ext cx="8231696" cy="5743575"/>
          </a:xfrm>
        </p:spPr>
        <p:txBody>
          <a:bodyPr/>
          <a:lstStyle/>
          <a:p>
            <a:pPr eaLnBrk="1" hangingPunct="1">
              <a:buFont typeface="Wingdings" pitchFamily="2" charset="2"/>
              <a:buNone/>
              <a:defRPr/>
            </a:pPr>
            <a:r>
              <a:rPr lang="en-US" dirty="0" smtClean="0">
                <a:ea typeface="+mn-ea"/>
                <a:cs typeface="+mn-cs"/>
              </a:rPr>
              <a:t>Infected wounds or cuts:</a:t>
            </a:r>
          </a:p>
          <a:p>
            <a:pPr marL="347472" lvl="1" indent="-347472" eaLnBrk="1" hangingPunct="1">
              <a:lnSpc>
                <a:spcPct val="100000"/>
              </a:lnSpc>
              <a:spcBef>
                <a:spcPts val="900"/>
              </a:spcBef>
              <a:buFont typeface="Wingdings" pitchFamily="2" charset="2"/>
              <a:buChar char="l"/>
              <a:defRPr/>
            </a:pPr>
            <a:r>
              <a:rPr lang="en-US" dirty="0" smtClean="0"/>
              <a:t>Contain pus</a:t>
            </a:r>
          </a:p>
          <a:p>
            <a:pPr marL="347472" lvl="1" indent="-347472" eaLnBrk="1" hangingPunct="1">
              <a:lnSpc>
                <a:spcPct val="100000"/>
              </a:lnSpc>
              <a:spcBef>
                <a:spcPts val="900"/>
              </a:spcBef>
              <a:buFont typeface="Wingdings" pitchFamily="2" charset="2"/>
              <a:buChar char="l"/>
              <a:defRPr/>
            </a:pPr>
            <a:r>
              <a:rPr lang="en-US" dirty="0" smtClean="0"/>
              <a:t>Must be covered to prevent pathogens </a:t>
            </a:r>
            <a:br>
              <a:rPr lang="en-US" dirty="0" smtClean="0"/>
            </a:br>
            <a:r>
              <a:rPr lang="en-US" dirty="0" smtClean="0"/>
              <a:t>from contaminating food and food-contact surfaces</a:t>
            </a:r>
          </a:p>
          <a:p>
            <a:pPr marL="0" indent="0" eaLnBrk="1" hangingPunct="1">
              <a:buFont typeface="Wingdings" pitchFamily="2" charset="2"/>
              <a:buNone/>
              <a:defRPr/>
            </a:pPr>
            <a:r>
              <a:rPr lang="en-US" dirty="0" smtClean="0">
                <a:ea typeface="+mn-ea"/>
                <a:cs typeface="+mn-cs"/>
              </a:rPr>
              <a:t>How a wound is covered depends on </a:t>
            </a:r>
            <a:br>
              <a:rPr lang="en-US" dirty="0" smtClean="0">
                <a:ea typeface="+mn-ea"/>
                <a:cs typeface="+mn-cs"/>
              </a:rPr>
            </a:br>
            <a:r>
              <a:rPr lang="en-US" dirty="0" smtClean="0">
                <a:ea typeface="+mn-ea"/>
                <a:cs typeface="+mn-cs"/>
              </a:rPr>
              <a:t>where it is located:</a:t>
            </a:r>
          </a:p>
          <a:p>
            <a:pPr marL="347472" lvl="1" indent="-347472" eaLnBrk="1" hangingPunct="1">
              <a:lnSpc>
                <a:spcPct val="100000"/>
              </a:lnSpc>
              <a:spcBef>
                <a:spcPts val="900"/>
              </a:spcBef>
              <a:buFont typeface="Wingdings" pitchFamily="2" charset="2"/>
              <a:buChar char="l"/>
              <a:defRPr/>
            </a:pPr>
            <a:r>
              <a:rPr lang="en-US" dirty="0" smtClean="0"/>
              <a:t>Cover wounds on the hand or wrist with an </a:t>
            </a:r>
            <a:br>
              <a:rPr lang="en-US" dirty="0" smtClean="0"/>
            </a:br>
            <a:r>
              <a:rPr lang="en-US" dirty="0" smtClean="0"/>
              <a:t>impermeable cover, (i.e. bandage or finger cot) and </a:t>
            </a:r>
            <a:br>
              <a:rPr lang="en-US" dirty="0" smtClean="0"/>
            </a:br>
            <a:r>
              <a:rPr lang="en-US" dirty="0" smtClean="0"/>
              <a:t>then a single-use glove</a:t>
            </a:r>
          </a:p>
          <a:p>
            <a:pPr marL="347472" lvl="1" indent="-347472" eaLnBrk="1" hangingPunct="1">
              <a:lnSpc>
                <a:spcPct val="100000"/>
              </a:lnSpc>
              <a:spcBef>
                <a:spcPts val="900"/>
              </a:spcBef>
              <a:buFont typeface="Wingdings" pitchFamily="2" charset="2"/>
              <a:buChar char="l"/>
              <a:defRPr/>
            </a:pPr>
            <a:r>
              <a:rPr lang="en-US" dirty="0" smtClean="0"/>
              <a:t>Cover wounds on the arm with an impermeable cover, </a:t>
            </a:r>
            <a:br>
              <a:rPr lang="en-US" dirty="0" smtClean="0"/>
            </a:br>
            <a:r>
              <a:rPr lang="en-US" dirty="0" smtClean="0"/>
              <a:t>such as a bandage</a:t>
            </a:r>
          </a:p>
          <a:p>
            <a:pPr marL="347472" lvl="1" indent="-347472" eaLnBrk="1" hangingPunct="1">
              <a:lnSpc>
                <a:spcPct val="100000"/>
              </a:lnSpc>
              <a:spcBef>
                <a:spcPts val="900"/>
              </a:spcBef>
              <a:buFont typeface="Wingdings" pitchFamily="2" charset="2"/>
              <a:buChar char="l"/>
              <a:defRPr/>
            </a:pPr>
            <a:r>
              <a:rPr lang="en-US" dirty="0" smtClean="0"/>
              <a:t>Cover wounds on other parts of the body with a dry, </a:t>
            </a:r>
            <a:br>
              <a:rPr lang="en-US" dirty="0" smtClean="0"/>
            </a:br>
            <a:r>
              <a:rPr lang="en-US" dirty="0" smtClean="0"/>
              <a:t>tight-fitting bandage</a:t>
            </a:r>
            <a:endParaRPr lang="en-US" dirty="0"/>
          </a:p>
          <a:p>
            <a:pPr marL="114300" lvl="1" indent="0" eaLnBrk="1" hangingPunct="1">
              <a:buFont typeface="Wingdings" pitchFamily="2" charset="2"/>
              <a:buNone/>
              <a:defRPr/>
            </a:pPr>
            <a:endParaRPr lang="en-US" dirty="0" smtClean="0"/>
          </a:p>
        </p:txBody>
      </p:sp>
      <p:sp>
        <p:nvSpPr>
          <p:cNvPr id="97283"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Infected Wounds or Cuts</a:t>
            </a:r>
          </a:p>
        </p:txBody>
      </p:sp>
      <p:sp>
        <p:nvSpPr>
          <p:cNvPr id="97284"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476" y="1243013"/>
            <a:ext cx="2025704" cy="2103120"/>
          </a:xfrm>
          <a:prstGeom prst="rect">
            <a:avLst/>
          </a:prstGeom>
        </p:spPr>
      </p:pic>
    </p:spTree>
    <p:extLst>
      <p:ext uri="{BB962C8B-B14F-4D97-AF65-F5344CB8AC3E}">
        <p14:creationId xmlns:p14="http://schemas.microsoft.com/office/powerpoint/2010/main" val="223250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8307" name="Rectangle 3"/>
          <p:cNvSpPr>
            <a:spLocks noGrp="1" noChangeArrowheads="1"/>
          </p:cNvSpPr>
          <p:nvPr>
            <p:ph type="body" idx="1"/>
          </p:nvPr>
        </p:nvSpPr>
        <p:spPr>
          <a:xfrm>
            <a:off x="393192" y="1143000"/>
            <a:ext cx="5051425" cy="4983163"/>
          </a:xfrm>
        </p:spPr>
        <p:txBody>
          <a:bodyPr/>
          <a:lstStyle/>
          <a:p>
            <a:pPr marL="0" indent="0" eaLnBrk="1" hangingPunct="1">
              <a:defRPr/>
            </a:pPr>
            <a:r>
              <a:rPr lang="en-US" dirty="0">
                <a:latin typeface="Arial Narrow" charset="0"/>
                <a:cs typeface="+mn-cs"/>
              </a:rPr>
              <a:t>Single-use gloves:</a:t>
            </a:r>
          </a:p>
          <a:p>
            <a:pPr marL="347472" lvl="1" indent="-347472" eaLnBrk="1" hangingPunct="1">
              <a:lnSpc>
                <a:spcPct val="100000"/>
              </a:lnSpc>
              <a:spcBef>
                <a:spcPts val="900"/>
              </a:spcBef>
              <a:defRPr/>
            </a:pPr>
            <a:r>
              <a:rPr lang="en-US" dirty="0" smtClean="0">
                <a:solidFill>
                  <a:srgbClr val="000000"/>
                </a:solidFill>
                <a:latin typeface="Arial Narrow" charset="0"/>
              </a:rPr>
              <a:t>Should </a:t>
            </a:r>
            <a:r>
              <a:rPr lang="en-US" dirty="0">
                <a:solidFill>
                  <a:srgbClr val="000000"/>
                </a:solidFill>
                <a:latin typeface="Arial Narrow" charset="0"/>
              </a:rPr>
              <a:t>be used when handling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ready</a:t>
            </a:r>
            <a:r>
              <a:rPr lang="en-US" dirty="0">
                <a:solidFill>
                  <a:srgbClr val="000000"/>
                </a:solidFill>
                <a:latin typeface="Arial Narrow" charset="0"/>
              </a:rPr>
              <a:t>-to-eat food</a:t>
            </a:r>
          </a:p>
          <a:p>
            <a:pPr marL="694944" lvl="2" indent="-347472" eaLnBrk="1" hangingPunct="1">
              <a:lnSpc>
                <a:spcPct val="100000"/>
              </a:lnSpc>
              <a:spcBef>
                <a:spcPts val="900"/>
              </a:spcBef>
              <a:defRPr/>
            </a:pPr>
            <a:r>
              <a:rPr lang="en-US" dirty="0">
                <a:solidFill>
                  <a:srgbClr val="000000"/>
                </a:solidFill>
                <a:latin typeface="Arial Narrow" charset="0"/>
              </a:rPr>
              <a:t>Except when washing produce</a:t>
            </a:r>
          </a:p>
          <a:p>
            <a:pPr marL="694944" lvl="2" indent="-347472" eaLnBrk="1" hangingPunct="1">
              <a:lnSpc>
                <a:spcPct val="100000"/>
              </a:lnSpc>
              <a:spcBef>
                <a:spcPts val="900"/>
              </a:spcBef>
              <a:defRPr/>
            </a:pPr>
            <a:r>
              <a:rPr lang="en-US" dirty="0">
                <a:solidFill>
                  <a:srgbClr val="000000"/>
                </a:solidFill>
                <a:latin typeface="Arial Narrow" charset="0"/>
              </a:rPr>
              <a:t>Except when handling ready-to-eat ingredients for a dish that will be cooked</a:t>
            </a:r>
          </a:p>
          <a:p>
            <a:pPr marL="347472" lvl="1" indent="-347472" eaLnBrk="1" hangingPunct="1">
              <a:lnSpc>
                <a:spcPct val="100000"/>
              </a:lnSpc>
              <a:spcBef>
                <a:spcPts val="900"/>
              </a:spcBef>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used in </a:t>
            </a:r>
            <a:r>
              <a:rPr lang="en-US" dirty="0" smtClean="0">
                <a:solidFill>
                  <a:srgbClr val="000000"/>
                </a:solidFill>
                <a:latin typeface="Arial Narrow" charset="0"/>
              </a:rPr>
              <a:t>place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a:solidFill>
                  <a:srgbClr val="000000"/>
                </a:solidFill>
                <a:latin typeface="Arial Narrow" charset="0"/>
              </a:rPr>
              <a:t>handwashing</a:t>
            </a:r>
          </a:p>
          <a:p>
            <a:pPr lvl="1" eaLnBrk="1" hangingPunct="1">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washed and reused</a:t>
            </a:r>
          </a:p>
          <a:p>
            <a:pPr marL="347472" lvl="1" indent="-347472" eaLnBrk="1" hangingPunct="1">
              <a:lnSpc>
                <a:spcPct val="100000"/>
              </a:lnSpc>
              <a:spcBef>
                <a:spcPts val="900"/>
              </a:spcBef>
              <a:defRPr/>
            </a:pPr>
            <a:r>
              <a:rPr lang="en-US" dirty="0">
                <a:solidFill>
                  <a:srgbClr val="000000"/>
                </a:solidFill>
                <a:latin typeface="Arial Narrow" charset="0"/>
              </a:rPr>
              <a:t>Must fit </a:t>
            </a:r>
            <a:r>
              <a:rPr lang="en-US" dirty="0" smtClean="0">
                <a:solidFill>
                  <a:srgbClr val="000000"/>
                </a:solidFill>
                <a:latin typeface="Arial Narrow" charset="0"/>
              </a:rPr>
              <a:t>correctly</a:t>
            </a:r>
            <a:endParaRPr lang="en-US" dirty="0">
              <a:solidFill>
                <a:srgbClr val="000000"/>
              </a:solidFill>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98309"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3-5</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395" y="1243013"/>
            <a:ext cx="2099626" cy="1831848"/>
          </a:xfrm>
          <a:prstGeom prst="rect">
            <a:avLst/>
          </a:prstGeom>
        </p:spPr>
      </p:pic>
    </p:spTree>
    <p:extLst>
      <p:ext uri="{BB962C8B-B14F-4D97-AF65-F5344CB8AC3E}">
        <p14:creationId xmlns:p14="http://schemas.microsoft.com/office/powerpoint/2010/main" val="196149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9331" name="Rectangle 3"/>
          <p:cNvSpPr>
            <a:spLocks noGrp="1" noChangeArrowheads="1"/>
          </p:cNvSpPr>
          <p:nvPr>
            <p:ph type="body" idx="1"/>
          </p:nvPr>
        </p:nvSpPr>
        <p:spPr>
          <a:xfrm>
            <a:off x="393192" y="1143000"/>
            <a:ext cx="6068646" cy="4572000"/>
          </a:xfrm>
        </p:spPr>
        <p:txBody>
          <a:bodyPr/>
          <a:lstStyle/>
          <a:p>
            <a:pPr marL="0" indent="0" eaLnBrk="1" hangingPunct="1">
              <a:defRPr/>
            </a:pPr>
            <a:r>
              <a:rPr lang="en-US" dirty="0">
                <a:latin typeface="Arial Narrow" charset="0"/>
                <a:cs typeface="+mn-cs"/>
              </a:rPr>
              <a:t>How to </a:t>
            </a:r>
            <a:r>
              <a:rPr lang="en-US" dirty="0" smtClean="0">
                <a:latin typeface="Arial Narrow" charset="0"/>
                <a:cs typeface="+mn-cs"/>
              </a:rPr>
              <a:t>use gloves</a:t>
            </a:r>
            <a:r>
              <a:rPr lang="en-US" dirty="0">
                <a:latin typeface="Arial Narrow" charset="0"/>
                <a:cs typeface="+mn-cs"/>
              </a:rPr>
              <a:t>:</a:t>
            </a:r>
          </a:p>
          <a:p>
            <a:pPr marL="347472" lvl="1" indent="-347472" eaLnBrk="1" hangingPunct="1">
              <a:lnSpc>
                <a:spcPct val="100000"/>
              </a:lnSpc>
              <a:spcBef>
                <a:spcPts val="900"/>
              </a:spcBef>
              <a:defRPr/>
            </a:pPr>
            <a:r>
              <a:rPr lang="en-US" dirty="0">
                <a:solidFill>
                  <a:srgbClr val="000000"/>
                </a:solidFill>
                <a:latin typeface="Arial Narrow" charset="0"/>
              </a:rPr>
              <a:t>Wash and dry hands before putting gloves on</a:t>
            </a:r>
          </a:p>
          <a:p>
            <a:pPr marL="347472" lvl="1" indent="-347472" eaLnBrk="1" hangingPunct="1">
              <a:lnSpc>
                <a:spcPct val="100000"/>
              </a:lnSpc>
              <a:spcBef>
                <a:spcPts val="900"/>
              </a:spcBef>
              <a:defRPr/>
            </a:pPr>
            <a:r>
              <a:rPr lang="en-US" dirty="0">
                <a:solidFill>
                  <a:srgbClr val="000000"/>
                </a:solidFill>
                <a:latin typeface="Arial Narrow" charset="0"/>
              </a:rPr>
              <a:t>Select the correct glove size</a:t>
            </a:r>
          </a:p>
          <a:p>
            <a:pPr marL="347472" lvl="1" indent="-347472" eaLnBrk="1" hangingPunct="1">
              <a:lnSpc>
                <a:spcPct val="100000"/>
              </a:lnSpc>
              <a:spcBef>
                <a:spcPts val="900"/>
              </a:spcBef>
              <a:defRPr/>
            </a:pPr>
            <a:r>
              <a:rPr lang="en-US" dirty="0">
                <a:solidFill>
                  <a:srgbClr val="000000"/>
                </a:solidFill>
                <a:latin typeface="Arial Narrow" charset="0"/>
              </a:rPr>
              <a:t>Hold gloves by the edge when putting them </a:t>
            </a:r>
            <a:r>
              <a:rPr lang="en-US" dirty="0" smtClean="0">
                <a:solidFill>
                  <a:srgbClr val="000000"/>
                </a:solidFill>
                <a:latin typeface="Arial Narrow" charset="0"/>
              </a:rPr>
              <a:t>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Once gloves are on, check for rips or tears</a:t>
            </a: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blow into gloves</a:t>
            </a: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roll gloves to make them easier to put </a:t>
            </a:r>
            <a:r>
              <a:rPr lang="en-US" dirty="0" smtClean="0">
                <a:solidFill>
                  <a:srgbClr val="000000"/>
                </a:solidFill>
                <a:latin typeface="Arial Narrow" charset="0"/>
              </a:rPr>
              <a:t>on</a:t>
            </a:r>
            <a:endParaRPr lang="en-US" dirty="0">
              <a:solidFill>
                <a:srgbClr val="000000"/>
              </a:solidFill>
              <a:latin typeface="Arial Narrow" charset="0"/>
            </a:endParaRPr>
          </a:p>
        </p:txBody>
      </p:sp>
      <p:sp>
        <p:nvSpPr>
          <p:cNvPr id="99333"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395" y="1243013"/>
            <a:ext cx="2099626" cy="1831848"/>
          </a:xfrm>
          <a:prstGeom prst="rect">
            <a:avLst/>
          </a:prstGeom>
        </p:spPr>
      </p:pic>
    </p:spTree>
    <p:extLst>
      <p:ext uri="{BB962C8B-B14F-4D97-AF65-F5344CB8AC3E}">
        <p14:creationId xmlns:p14="http://schemas.microsoft.com/office/powerpoint/2010/main" val="1843358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Bare-Hand Contact with Ready-to-Eat Food</a:t>
            </a:r>
          </a:p>
        </p:txBody>
      </p:sp>
      <p:sp>
        <p:nvSpPr>
          <p:cNvPr id="15363" name="Rectangle 3"/>
          <p:cNvSpPr>
            <a:spLocks noGrp="1" noChangeArrowheads="1"/>
          </p:cNvSpPr>
          <p:nvPr>
            <p:ph type="body" idx="1"/>
          </p:nvPr>
        </p:nvSpPr>
        <p:spPr>
          <a:xfrm>
            <a:off x="393192" y="1143000"/>
            <a:ext cx="4916487" cy="3820319"/>
          </a:xfrm>
        </p:spPr>
        <p:txBody>
          <a:bodyPr/>
          <a:lstStyle/>
          <a:p>
            <a:pPr marL="0" indent="0" eaLnBrk="1" hangingPunct="1">
              <a:buFont typeface="Wingdings" pitchFamily="2" charset="2"/>
              <a:buNone/>
              <a:defRPr/>
            </a:pPr>
            <a:r>
              <a:rPr lang="en-US" dirty="0" smtClean="0">
                <a:ea typeface="+mn-ea"/>
                <a:cs typeface="+mn-cs"/>
              </a:rPr>
              <a:t>Bare-hand contact with ready-to-eat food must be avoided:</a:t>
            </a:r>
          </a:p>
          <a:p>
            <a:pPr marL="347472" lvl="1" indent="-347472" eaLnBrk="1" hangingPunct="1">
              <a:lnSpc>
                <a:spcPct val="100000"/>
              </a:lnSpc>
              <a:spcBef>
                <a:spcPts val="900"/>
              </a:spcBef>
              <a:buFont typeface="Wingdings" pitchFamily="2" charset="2"/>
              <a:buChar char="l"/>
              <a:defRPr/>
            </a:pPr>
            <a:r>
              <a:rPr lang="en-US" dirty="0" smtClean="0"/>
              <a:t>Some jurisdictions allow it but require</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Policies on staff health</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Training in handwashing and                                       personal hygiene practices</a:t>
            </a:r>
            <a:endParaRPr lang="en-US" dirty="0"/>
          </a:p>
          <a:p>
            <a:pPr marL="347472" lvl="1" indent="-347472" eaLnBrk="1" hangingPunct="1">
              <a:lnSpc>
                <a:spcPct val="100000"/>
              </a:lnSpc>
              <a:spcBef>
                <a:spcPts val="900"/>
              </a:spcBef>
              <a:buFont typeface="Wingdings" pitchFamily="2" charset="2"/>
              <a:buChar char="l"/>
              <a:defRPr/>
            </a:pPr>
            <a:r>
              <a:rPr lang="en-US" dirty="0" smtClean="0">
                <a:solidFill>
                  <a:srgbClr val="FF0000"/>
                </a:solidFill>
              </a:rPr>
              <a:t>NEVER</a:t>
            </a:r>
            <a:r>
              <a:rPr lang="en-US" dirty="0" smtClean="0"/>
              <a:t> handle ready-to-eat food with bare hands when you primarily serve a high-risk population</a:t>
            </a:r>
          </a:p>
          <a:p>
            <a:pPr marL="495300" eaLnBrk="1" hangingPunct="1">
              <a:buFont typeface="Wingdings" pitchFamily="2" charset="2"/>
              <a:buNone/>
              <a:defRPr/>
            </a:pPr>
            <a:endParaRPr lang="en-US" dirty="0" smtClean="0">
              <a:solidFill>
                <a:srgbClr val="000000"/>
              </a:solidFill>
              <a:ea typeface="+mn-ea"/>
              <a:cs typeface="+mn-cs"/>
            </a:endParaRPr>
          </a:p>
          <a:p>
            <a:pPr marL="571500" lvl="1" indent="-457200" eaLnBrk="1" hangingPunct="1">
              <a:buFont typeface="Wingdings" pitchFamily="2" charset="2"/>
              <a:buNone/>
              <a:defRPr/>
            </a:pPr>
            <a:endParaRPr lang="en-US" dirty="0" smtClean="0"/>
          </a:p>
        </p:txBody>
      </p:sp>
      <p:sp>
        <p:nvSpPr>
          <p:cNvPr id="10138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35688487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4451" name="Rectangle 3"/>
          <p:cNvSpPr>
            <a:spLocks noChangeArrowheads="1"/>
          </p:cNvSpPr>
          <p:nvPr/>
        </p:nvSpPr>
        <p:spPr bwMode="auto">
          <a:xfrm>
            <a:off x="393192" y="1143000"/>
            <a:ext cx="5399088"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hangingPunct="0">
              <a:defRPr/>
            </a:pPr>
            <a:r>
              <a:rPr lang="en-US" sz="2400" dirty="0" smtClean="0">
                <a:solidFill>
                  <a:srgbClr val="005CAB"/>
                </a:solidFill>
                <a:latin typeface="+mj-lt"/>
                <a:ea typeface="+mn-ea"/>
                <a:cs typeface="+mn-cs"/>
              </a:rPr>
              <a:t>If:</a:t>
            </a:r>
          </a:p>
          <a:p>
            <a:pPr marL="0" lvl="1" eaLnBrk="0" hangingPunct="0">
              <a:spcBef>
                <a:spcPts val="900"/>
              </a:spcBef>
              <a:defRPr/>
            </a:pPr>
            <a:r>
              <a:rPr lang="en-US" sz="2200" b="0" dirty="0">
                <a:solidFill>
                  <a:srgbClr val="231F20"/>
                </a:solidFill>
                <a:latin typeface="Arial Narrow"/>
                <a:cs typeface="Arial Narrow"/>
              </a:rPr>
              <a:t>The food handler has a sore throat with a </a:t>
            </a:r>
            <a:r>
              <a:rPr lang="en-US" sz="2200" b="0" dirty="0" smtClean="0">
                <a:solidFill>
                  <a:srgbClr val="231F20"/>
                </a:solidFill>
                <a:latin typeface="Arial Narrow"/>
                <a:cs typeface="Arial Narrow"/>
              </a:rPr>
              <a:t>fever</a:t>
            </a:r>
          </a:p>
          <a:p>
            <a:pPr marL="0" lvl="1" eaLnBrk="0" hangingPunct="0">
              <a:defRPr/>
            </a:pPr>
            <a:endParaRPr lang="en-US" sz="2200" b="0" dirty="0" smtClean="0">
              <a:solidFill>
                <a:srgbClr val="231F20"/>
              </a:solidFill>
              <a:latin typeface="Arial Narrow"/>
              <a:cs typeface="Arial Narrow"/>
            </a:endParaRPr>
          </a:p>
          <a:p>
            <a:pPr eaLnBrk="1" hangingPunct="1">
              <a:defRPr/>
            </a:pPr>
            <a:r>
              <a:rPr lang="en-US" sz="2400" dirty="0" smtClean="0">
                <a:solidFill>
                  <a:srgbClr val="005CAB"/>
                </a:solidFill>
              </a:rPr>
              <a:t>Then:</a:t>
            </a:r>
            <a:endParaRPr lang="en-US" sz="2400" dirty="0">
              <a:solidFill>
                <a:srgbClr val="005CAB"/>
              </a:solidFill>
            </a:endParaRPr>
          </a:p>
          <a:p>
            <a:pPr marL="342900" lvl="1" indent="-342900" eaLnBrk="0" hangingPunct="0">
              <a:spcBef>
                <a:spcPts val="900"/>
              </a:spcBef>
              <a:buClr>
                <a:schemeClr val="accent1"/>
              </a:buClr>
              <a:buFont typeface="Lucida Grande"/>
              <a:buChar char="●"/>
              <a:defRPr/>
            </a:pPr>
            <a:r>
              <a:rPr lang="en-US" sz="2200" dirty="0" smtClean="0">
                <a:solidFill>
                  <a:schemeClr val="accent1"/>
                </a:solidFill>
                <a:latin typeface="Arial Narrow"/>
                <a:cs typeface="Arial Narrow"/>
              </a:rPr>
              <a:t>Restrict</a:t>
            </a:r>
            <a:r>
              <a:rPr lang="en-US" sz="2200" b="0" dirty="0" smtClean="0">
                <a:solidFill>
                  <a:srgbClr val="000000"/>
                </a:solidFill>
                <a:latin typeface="Arial Narrow"/>
                <a:cs typeface="Arial Narrow"/>
              </a:rPr>
              <a:t> </a:t>
            </a:r>
            <a:r>
              <a:rPr lang="en-US" sz="2200" b="0" dirty="0">
                <a:solidFill>
                  <a:srgbClr val="231F20"/>
                </a:solidFill>
                <a:latin typeface="Arial Narrow"/>
                <a:cs typeface="Arial Narrow"/>
              </a:rPr>
              <a:t>the food handler from working with or around </a:t>
            </a:r>
            <a:r>
              <a:rPr lang="en-US" sz="2200" b="0" dirty="0" smtClean="0">
                <a:solidFill>
                  <a:srgbClr val="231F20"/>
                </a:solidFill>
                <a:latin typeface="Arial Narrow"/>
                <a:cs typeface="Arial Narrow"/>
              </a:rPr>
              <a:t>food</a:t>
            </a:r>
            <a:endParaRPr lang="en-US" sz="2200" b="0" dirty="0">
              <a:solidFill>
                <a:srgbClr val="231F20"/>
              </a:solidFill>
              <a:latin typeface="Arial Narrow"/>
              <a:cs typeface="Arial Narrow"/>
            </a:endParaRPr>
          </a:p>
          <a:p>
            <a:pPr marL="342900" lvl="1" indent="-342900" eaLnBrk="0" hangingPunct="0">
              <a:spcBef>
                <a:spcPts val="900"/>
              </a:spcBef>
              <a:buClr>
                <a:schemeClr val="accent1"/>
              </a:buClr>
              <a:buFont typeface="Lucida Grande"/>
              <a:buChar char="●"/>
              <a:defRPr/>
            </a:pPr>
            <a:r>
              <a:rPr lang="en-US" sz="2200" dirty="0" smtClean="0">
                <a:solidFill>
                  <a:schemeClr val="accent1"/>
                </a:solidFill>
                <a:latin typeface="Arial Narrow"/>
                <a:cs typeface="Arial Narrow"/>
              </a:rPr>
              <a:t>Exclude</a:t>
            </a:r>
            <a:r>
              <a:rPr lang="en-US" sz="2200" b="0" dirty="0" smtClean="0">
                <a:solidFill>
                  <a:srgbClr val="231F20"/>
                </a:solidFill>
                <a:latin typeface="Arial Narrow"/>
                <a:cs typeface="Arial Narrow"/>
              </a:rPr>
              <a:t> </a:t>
            </a:r>
            <a:r>
              <a:rPr lang="en-US" sz="2200" b="0" dirty="0">
                <a:solidFill>
                  <a:srgbClr val="231F20"/>
                </a:solidFill>
                <a:latin typeface="Arial Narrow"/>
                <a:cs typeface="Arial Narrow"/>
              </a:rPr>
              <a:t>the food handler from the operation if you primarily serve a high-risk </a:t>
            </a:r>
            <a:r>
              <a:rPr lang="en-US" sz="2200" b="0" dirty="0" smtClean="0">
                <a:solidFill>
                  <a:srgbClr val="231F20"/>
                </a:solidFill>
                <a:latin typeface="Arial Narrow"/>
                <a:cs typeface="Arial Narrow"/>
              </a:rPr>
              <a:t>population</a:t>
            </a:r>
            <a:endParaRPr lang="en-US" sz="2200" b="0" dirty="0">
              <a:solidFill>
                <a:srgbClr val="231F20"/>
              </a:solidFill>
              <a:latin typeface="Arial Narrow"/>
              <a:cs typeface="Arial Narrow"/>
            </a:endParaRPr>
          </a:p>
          <a:p>
            <a:pPr marL="342900" lvl="1" indent="-342900" eaLnBrk="0" hangingPunct="0">
              <a:spcBef>
                <a:spcPts val="900"/>
              </a:spcBef>
              <a:buClr>
                <a:schemeClr val="accent1"/>
              </a:buClr>
              <a:buFont typeface="Lucida Grande"/>
              <a:buChar char="●"/>
              <a:defRPr/>
            </a:pPr>
            <a:r>
              <a:rPr lang="en-US" sz="2200" b="0" dirty="0" smtClean="0">
                <a:solidFill>
                  <a:srgbClr val="231F20"/>
                </a:solidFill>
                <a:latin typeface="Arial Narrow"/>
                <a:cs typeface="Arial Narrow"/>
              </a:rPr>
              <a:t>A </a:t>
            </a:r>
            <a:r>
              <a:rPr lang="en-US" sz="2200" b="0" dirty="0">
                <a:solidFill>
                  <a:srgbClr val="231F20"/>
                </a:solidFill>
                <a:latin typeface="Arial Narrow"/>
                <a:cs typeface="Arial Narrow"/>
              </a:rPr>
              <a:t>written release from a medical practitioner is required before returning to </a:t>
            </a:r>
            <a:r>
              <a:rPr lang="en-US" sz="2200" b="0" dirty="0" smtClean="0">
                <a:solidFill>
                  <a:srgbClr val="231F20"/>
                </a:solidFill>
                <a:latin typeface="Arial Narrow"/>
                <a:cs typeface="Arial Narrow"/>
              </a:rPr>
              <a:t>work</a:t>
            </a:r>
            <a:endParaRPr lang="en-US" sz="2200" b="0" dirty="0">
              <a:solidFill>
                <a:srgbClr val="231F20"/>
              </a:solidFill>
              <a:latin typeface="Arial Narrow"/>
              <a:cs typeface="Arial Narrow"/>
            </a:endParaRPr>
          </a:p>
        </p:txBody>
      </p:sp>
      <p:sp>
        <p:nvSpPr>
          <p:cNvPr id="1044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125" y="1243013"/>
            <a:ext cx="2099579" cy="1807464"/>
          </a:xfrm>
          <a:prstGeom prst="rect">
            <a:avLst/>
          </a:prstGeom>
        </p:spPr>
      </p:pic>
    </p:spTree>
    <p:extLst>
      <p:ext uri="{BB962C8B-B14F-4D97-AF65-F5344CB8AC3E}">
        <p14:creationId xmlns:p14="http://schemas.microsoft.com/office/powerpoint/2010/main" val="2935933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a:t>
            </a:r>
          </a:p>
        </p:txBody>
      </p:sp>
      <p:sp>
        <p:nvSpPr>
          <p:cNvPr id="23555" name="Rectangle 3"/>
          <p:cNvSpPr>
            <a:spLocks noGrp="1" noChangeArrowheads="1"/>
          </p:cNvSpPr>
          <p:nvPr>
            <p:ph idx="1"/>
          </p:nvPr>
        </p:nvSpPr>
        <p:spPr>
          <a:xfrm>
            <a:off x="390525" y="1143000"/>
            <a:ext cx="5167313" cy="4953000"/>
          </a:xfrm>
        </p:spPr>
        <p:txBody>
          <a:bodyPr/>
          <a:lstStyle/>
          <a:p>
            <a:pPr marL="0" indent="0" eaLnBrk="1" hangingPunct="1">
              <a:defRPr/>
            </a:pPr>
            <a:r>
              <a:rPr lang="en-US" dirty="0">
                <a:latin typeface="Arial Narrow" charset="0"/>
                <a:cs typeface="+mn-cs"/>
              </a:rPr>
              <a:t>Five </a:t>
            </a:r>
            <a:r>
              <a:rPr lang="en-US" dirty="0" smtClean="0">
                <a:latin typeface="Arial Narrow" charset="0"/>
                <a:cs typeface="+mn-cs"/>
              </a:rPr>
              <a:t>risk </a:t>
            </a:r>
            <a:r>
              <a:rPr lang="en-US" dirty="0">
                <a:latin typeface="Arial Narrow" charset="0"/>
                <a:cs typeface="+mn-cs"/>
              </a:rPr>
              <a:t>f</a:t>
            </a:r>
            <a:r>
              <a:rPr lang="en-US" dirty="0" smtClean="0">
                <a:latin typeface="Arial Narrow" charset="0"/>
                <a:cs typeface="+mn-cs"/>
              </a:rPr>
              <a:t>actors </a:t>
            </a:r>
            <a:r>
              <a:rPr lang="en-US" dirty="0">
                <a:latin typeface="Arial Narrow" charset="0"/>
                <a:cs typeface="+mn-cs"/>
              </a:rPr>
              <a:t>for </a:t>
            </a:r>
            <a:r>
              <a:rPr lang="en-US" dirty="0" smtClean="0">
                <a:latin typeface="Arial Narrow" charset="0"/>
                <a:cs typeface="+mn-cs"/>
              </a:rPr>
              <a:t>foodborne illness:</a:t>
            </a:r>
            <a:endParaRPr lang="en-US" dirty="0">
              <a:latin typeface="Arial Narrow" charset="0"/>
              <a:cs typeface="+mn-cs"/>
            </a:endParaRP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Purchasing food from unsafe sources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Failing to cook food correctly</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Holding food at incorrect temperatures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Using contaminated equipment</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Practicing poor personal hygiene</a:t>
            </a:r>
          </a:p>
          <a:p>
            <a:pPr marL="571500" lvl="1" indent="-457200" eaLnBrk="1" hangingPunct="1">
              <a:buFont typeface="Wingdings" charset="0"/>
              <a:buNone/>
              <a:defRPr/>
            </a:pPr>
            <a:endParaRPr lang="en-US" dirty="0">
              <a:latin typeface="Arial Narrow" charset="0"/>
            </a:endParaRPr>
          </a:p>
        </p:txBody>
      </p:sp>
      <p:sp>
        <p:nvSpPr>
          <p:cNvPr id="2355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547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3-9</a:t>
            </a:r>
          </a:p>
        </p:txBody>
      </p:sp>
      <p:sp>
        <p:nvSpPr>
          <p:cNvPr id="10" name="Rectangle 3"/>
          <p:cNvSpPr>
            <a:spLocks noChangeArrowheads="1"/>
          </p:cNvSpPr>
          <p:nvPr/>
        </p:nvSpPr>
        <p:spPr bwMode="auto">
          <a:xfrm>
            <a:off x="393192" y="1143000"/>
            <a:ext cx="6151555" cy="468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hangingPunct="0">
              <a:spcBef>
                <a:spcPts val="0"/>
              </a:spcBef>
              <a:defRPr/>
            </a:pPr>
            <a:r>
              <a:rPr lang="en-US" sz="2400" dirty="0" smtClean="0">
                <a:solidFill>
                  <a:srgbClr val="005CAB"/>
                </a:solidFill>
                <a:latin typeface="+mj-lt"/>
                <a:ea typeface="+mn-ea"/>
                <a:cs typeface="+mn-cs"/>
              </a:rPr>
              <a:t>If:</a:t>
            </a:r>
          </a:p>
          <a:p>
            <a:pPr marL="0" lvl="1" eaLnBrk="0" hangingPunct="0">
              <a:spcBef>
                <a:spcPts val="900"/>
              </a:spcBef>
              <a:buClr>
                <a:schemeClr val="accent6"/>
              </a:buClr>
              <a:defRPr/>
            </a:pPr>
            <a:r>
              <a:rPr lang="en-US" sz="2200" b="0" dirty="0" smtClean="0">
                <a:solidFill>
                  <a:srgbClr val="231F20"/>
                </a:solidFill>
                <a:latin typeface="Arial Narrow"/>
                <a:cs typeface="Arial Narrow"/>
              </a:rPr>
              <a:t>The food handler has at least one of these symptoms</a:t>
            </a:r>
          </a:p>
          <a:p>
            <a:pPr marL="342900" lvl="1" indent="-342900" eaLnBrk="0" hangingPunct="0">
              <a:spcBef>
                <a:spcPts val="900"/>
              </a:spcBef>
              <a:buClr>
                <a:schemeClr val="accent1"/>
              </a:buClr>
              <a:buFont typeface="Lucida Grande"/>
              <a:buChar char="●"/>
              <a:defRPr/>
            </a:pPr>
            <a:r>
              <a:rPr lang="en-US" sz="2200" b="0" dirty="0" smtClean="0">
                <a:solidFill>
                  <a:schemeClr val="tx1"/>
                </a:solidFill>
                <a:latin typeface="Arial Narrow"/>
                <a:cs typeface="Arial Narrow"/>
              </a:rPr>
              <a:t>Vomiting</a:t>
            </a:r>
          </a:p>
          <a:p>
            <a:pPr marL="342900" lvl="1" indent="-342900" eaLnBrk="0" hangingPunct="0">
              <a:spcBef>
                <a:spcPts val="900"/>
              </a:spcBef>
              <a:buClr>
                <a:schemeClr val="accent1"/>
              </a:buClr>
              <a:buFont typeface="Lucida Grande"/>
              <a:buChar char="●"/>
              <a:defRPr/>
            </a:pPr>
            <a:r>
              <a:rPr lang="en-US" sz="2200" b="0" dirty="0" smtClean="0">
                <a:solidFill>
                  <a:schemeClr val="tx1"/>
                </a:solidFill>
                <a:latin typeface="Arial Narrow"/>
                <a:cs typeface="Arial Narrow"/>
              </a:rPr>
              <a:t>Diarrhea</a:t>
            </a:r>
            <a:endParaRPr lang="en-US" sz="2200" dirty="0" smtClean="0">
              <a:solidFill>
                <a:srgbClr val="231F20"/>
              </a:solidFill>
              <a:latin typeface="Arial Narrow"/>
              <a:cs typeface="Arial Narrow"/>
            </a:endParaRPr>
          </a:p>
          <a:p>
            <a:pPr marL="0" lvl="1" eaLnBrk="0" hangingPunct="0">
              <a:spcBef>
                <a:spcPts val="0"/>
              </a:spcBef>
              <a:defRPr/>
            </a:pPr>
            <a:endParaRPr lang="en-US" sz="2200" b="0" dirty="0" smtClean="0">
              <a:solidFill>
                <a:srgbClr val="231F20"/>
              </a:solidFill>
              <a:latin typeface="Arial Narrow"/>
              <a:cs typeface="Arial Narrow"/>
            </a:endParaRPr>
          </a:p>
          <a:p>
            <a:pPr marL="0" lvl="1" eaLnBrk="0" hangingPunct="0">
              <a:spcBef>
                <a:spcPts val="0"/>
              </a:spcBef>
              <a:defRPr/>
            </a:pPr>
            <a:r>
              <a:rPr lang="en-US" sz="2400" dirty="0" smtClean="0">
                <a:solidFill>
                  <a:srgbClr val="005CAB"/>
                </a:solidFill>
              </a:rPr>
              <a:t>Then:</a:t>
            </a:r>
            <a:endParaRPr lang="en-US" sz="2400" dirty="0">
              <a:solidFill>
                <a:srgbClr val="005CAB"/>
              </a:solidFill>
            </a:endParaRPr>
          </a:p>
          <a:p>
            <a:pPr marL="342900" lvl="1" indent="-342900" eaLnBrk="0" hangingPunct="0">
              <a:spcBef>
                <a:spcPts val="900"/>
              </a:spcBef>
              <a:buClr>
                <a:schemeClr val="accent1"/>
              </a:buClr>
              <a:buFont typeface="Lucida Grande"/>
              <a:buChar char="●"/>
              <a:defRPr/>
            </a:pPr>
            <a:r>
              <a:rPr lang="en-US" sz="2200" dirty="0" smtClean="0">
                <a:solidFill>
                  <a:schemeClr val="accent1"/>
                </a:solidFill>
                <a:latin typeface="Arial Narrow"/>
                <a:cs typeface="Arial Narrow"/>
              </a:rPr>
              <a:t>Exclude</a:t>
            </a:r>
            <a:r>
              <a:rPr lang="en-US" sz="2200" b="0" dirty="0" smtClean="0">
                <a:solidFill>
                  <a:schemeClr val="tx1"/>
                </a:solidFill>
                <a:latin typeface="Arial Narrow"/>
                <a:cs typeface="Arial Narrow"/>
              </a:rPr>
              <a:t> </a:t>
            </a:r>
            <a:r>
              <a:rPr lang="en-US" sz="2200" b="0" dirty="0">
                <a:solidFill>
                  <a:schemeClr val="tx1"/>
                </a:solidFill>
                <a:latin typeface="Arial Narrow"/>
                <a:cs typeface="Arial Narrow"/>
              </a:rPr>
              <a:t>the food handler from the operation</a:t>
            </a:r>
          </a:p>
          <a:p>
            <a:pPr marL="342900" indent="-342900">
              <a:spcBef>
                <a:spcPts val="900"/>
              </a:spcBef>
              <a:buClr>
                <a:schemeClr val="accent1"/>
              </a:buClr>
              <a:buFont typeface="Lucida Grande"/>
              <a:buChar char="●"/>
            </a:pPr>
            <a:r>
              <a:rPr lang="en-US" sz="2200" b="0" dirty="0">
                <a:solidFill>
                  <a:schemeClr val="tx1"/>
                </a:solidFill>
                <a:latin typeface="Arial Narrow"/>
                <a:cs typeface="Arial Narrow"/>
              </a:rPr>
              <a:t>Before returning to work, food handlers who vomited </a:t>
            </a:r>
            <a:r>
              <a:rPr lang="en-US" sz="2200" b="0" dirty="0" smtClean="0">
                <a:solidFill>
                  <a:schemeClr val="tx1"/>
                </a:solidFill>
                <a:latin typeface="Arial Narrow"/>
                <a:cs typeface="Arial Narrow"/>
              </a:rPr>
              <a:t/>
            </a:r>
            <a:br>
              <a:rPr lang="en-US" sz="2200" b="0" dirty="0" smtClean="0">
                <a:solidFill>
                  <a:schemeClr val="tx1"/>
                </a:solidFill>
                <a:latin typeface="Arial Narrow"/>
                <a:cs typeface="Arial Narrow"/>
              </a:rPr>
            </a:br>
            <a:r>
              <a:rPr lang="en-US" sz="2200" b="0" dirty="0" smtClean="0">
                <a:solidFill>
                  <a:schemeClr val="tx1"/>
                </a:solidFill>
                <a:latin typeface="Arial Narrow"/>
                <a:cs typeface="Arial Narrow"/>
              </a:rPr>
              <a:t>or </a:t>
            </a:r>
            <a:r>
              <a:rPr lang="en-US" sz="2200" b="0" dirty="0">
                <a:solidFill>
                  <a:schemeClr val="tx1"/>
                </a:solidFill>
                <a:latin typeface="Arial Narrow"/>
                <a:cs typeface="Arial Narrow"/>
              </a:rPr>
              <a:t>had diarrhea must meet one of </a:t>
            </a:r>
            <a:r>
              <a:rPr lang="en-US" sz="2200" b="0" dirty="0" smtClean="0">
                <a:solidFill>
                  <a:schemeClr val="tx1"/>
                </a:solidFill>
                <a:latin typeface="Arial Narrow"/>
                <a:cs typeface="Arial Narrow"/>
              </a:rPr>
              <a:t>these requirements</a:t>
            </a:r>
            <a:endParaRPr lang="en-US" sz="2200" b="0" dirty="0">
              <a:solidFill>
                <a:schemeClr val="tx1"/>
              </a:solidFill>
              <a:latin typeface="Arial Narrow"/>
              <a:cs typeface="Arial Narrow"/>
            </a:endParaRPr>
          </a:p>
          <a:p>
            <a:pPr marL="800100" lvl="1" indent="-342900">
              <a:spcBef>
                <a:spcPts val="900"/>
              </a:spcBef>
              <a:buClr>
                <a:schemeClr val="accent1"/>
              </a:buClr>
              <a:buFont typeface="Courier New" pitchFamily="49" charset="0"/>
              <a:buChar char="o"/>
            </a:pPr>
            <a:r>
              <a:rPr lang="en-US" sz="2000" b="0" dirty="0" smtClean="0">
                <a:solidFill>
                  <a:schemeClr val="tx1"/>
                </a:solidFill>
                <a:latin typeface="Arial Narrow"/>
                <a:cs typeface="Arial Narrow"/>
              </a:rPr>
              <a:t>Have had no symptoms for at least 24 hours</a:t>
            </a:r>
          </a:p>
          <a:p>
            <a:pPr marL="800100" lvl="1" indent="-342900">
              <a:spcBef>
                <a:spcPts val="900"/>
              </a:spcBef>
              <a:buClr>
                <a:schemeClr val="accent1"/>
              </a:buClr>
              <a:buFont typeface="Courier New" pitchFamily="49" charset="0"/>
              <a:buChar char="o"/>
            </a:pPr>
            <a:r>
              <a:rPr lang="en-US" sz="2000" b="0" dirty="0" smtClean="0">
                <a:solidFill>
                  <a:schemeClr val="tx1"/>
                </a:solidFill>
                <a:latin typeface="Arial Narrow"/>
                <a:cs typeface="Arial Narrow"/>
              </a:rPr>
              <a:t>Have a written release from a medical practitioner</a:t>
            </a:r>
            <a:endParaRPr lang="en-US" sz="2000" b="0" dirty="0">
              <a:solidFill>
                <a:schemeClr val="tx1"/>
              </a:solidFill>
              <a:latin typeface="Arial Narrow"/>
              <a:cs typeface="Arial Narrow"/>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394" y="1243013"/>
            <a:ext cx="2097041" cy="1051560"/>
          </a:xfrm>
          <a:prstGeom prst="rect">
            <a:avLst/>
          </a:prstGeom>
        </p:spPr>
      </p:pic>
    </p:spTree>
    <p:extLst>
      <p:ext uri="{BB962C8B-B14F-4D97-AF65-F5344CB8AC3E}">
        <p14:creationId xmlns:p14="http://schemas.microsoft.com/office/powerpoint/2010/main" val="2772305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6501" name="Rectangle 6"/>
          <p:cNvSpPr>
            <a:spLocks noChangeArrowheads="1"/>
          </p:cNvSpPr>
          <p:nvPr/>
        </p:nvSpPr>
        <p:spPr bwMode="auto">
          <a:xfrm>
            <a:off x="393192" y="1143000"/>
            <a:ext cx="668799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2400" dirty="0" smtClean="0">
                <a:solidFill>
                  <a:srgbClr val="005CAB"/>
                </a:solidFill>
                <a:latin typeface="+mj-lt"/>
                <a:ea typeface="+mn-ea"/>
                <a:cs typeface="+mn-cs"/>
              </a:rPr>
              <a:t>If:</a:t>
            </a:r>
          </a:p>
          <a:p>
            <a:pPr marL="0" lvl="1" eaLnBrk="0" hangingPunct="0">
              <a:spcBef>
                <a:spcPts val="900"/>
              </a:spcBef>
              <a:defRPr/>
            </a:pPr>
            <a:r>
              <a:rPr lang="en-US" sz="2200" b="0" dirty="0">
                <a:solidFill>
                  <a:schemeClr val="tx1"/>
                </a:solidFill>
                <a:latin typeface="Arial Narrow"/>
                <a:cs typeface="Arial Narrow"/>
              </a:rPr>
              <a:t>The food handler has </a:t>
            </a:r>
            <a:r>
              <a:rPr lang="en-US" sz="2200" b="0" dirty="0" smtClean="0">
                <a:solidFill>
                  <a:schemeClr val="tx1"/>
                </a:solidFill>
                <a:latin typeface="Arial Narrow"/>
                <a:cs typeface="Arial Narrow"/>
              </a:rPr>
              <a:t>jaundice</a:t>
            </a:r>
          </a:p>
          <a:p>
            <a:pPr marL="0" lvl="1" eaLnBrk="0" hangingPunct="0">
              <a:defRPr/>
            </a:pPr>
            <a:endParaRPr lang="en-US" sz="2400" dirty="0" smtClean="0">
              <a:solidFill>
                <a:srgbClr val="005CAB"/>
              </a:solidFill>
              <a:latin typeface="+mj-lt"/>
              <a:ea typeface="+mn-ea"/>
              <a:cs typeface="+mn-cs"/>
            </a:endParaRPr>
          </a:p>
          <a:p>
            <a:pPr eaLnBrk="0" hangingPunct="0">
              <a:defRPr/>
            </a:pPr>
            <a:r>
              <a:rPr lang="en-US" sz="2400" dirty="0" smtClean="0">
                <a:solidFill>
                  <a:srgbClr val="005CAB"/>
                </a:solidFill>
                <a:latin typeface="+mj-lt"/>
                <a:ea typeface="+mn-ea"/>
                <a:cs typeface="+mn-cs"/>
              </a:rPr>
              <a:t>Then:</a:t>
            </a: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Food handlers with jaundice must be reported to the regulatory authority</a:t>
            </a:r>
          </a:p>
          <a:p>
            <a:pPr marL="347472" lvl="1" indent="-342900">
              <a:spcBef>
                <a:spcPts val="900"/>
              </a:spcBef>
              <a:buClr>
                <a:schemeClr val="accent1"/>
              </a:buClr>
              <a:buSzPct val="100000"/>
              <a:buFont typeface="Lucida Grande"/>
              <a:buChar char="●"/>
              <a:defRPr/>
            </a:pPr>
            <a:r>
              <a:rPr lang="en-US" sz="2200" dirty="0">
                <a:solidFill>
                  <a:schemeClr val="accent1"/>
                </a:solidFill>
                <a:latin typeface="Arial Narrow"/>
                <a:cs typeface="Arial Narrow"/>
              </a:rPr>
              <a:t>Exclude</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food handlers </a:t>
            </a:r>
            <a:r>
              <a:rPr lang="en-US" sz="2200" b="0" dirty="0" smtClean="0">
                <a:solidFill>
                  <a:srgbClr val="231F20"/>
                </a:solidFill>
                <a:latin typeface="Arial Narrow"/>
                <a:cs typeface="Arial Narrow"/>
              </a:rPr>
              <a:t>who’ve had </a:t>
            </a:r>
            <a:r>
              <a:rPr lang="en-US" sz="2200" b="0" dirty="0">
                <a:solidFill>
                  <a:srgbClr val="231F20"/>
                </a:solidFill>
                <a:latin typeface="Arial Narrow"/>
                <a:cs typeface="Arial Narrow"/>
              </a:rPr>
              <a:t>jaundice for less than </a:t>
            </a:r>
            <a:r>
              <a:rPr lang="en-US" sz="2200" b="0" dirty="0" smtClean="0">
                <a:solidFill>
                  <a:srgbClr val="231F20"/>
                </a:solidFill>
                <a:latin typeface="Arial Narrow"/>
                <a:cs typeface="Arial Narrow"/>
              </a:rPr>
              <a:t/>
            </a:r>
            <a:br>
              <a:rPr lang="en-US" sz="2200" b="0" dirty="0" smtClean="0">
                <a:solidFill>
                  <a:srgbClr val="231F20"/>
                </a:solidFill>
                <a:latin typeface="Arial Narrow"/>
                <a:cs typeface="Arial Narrow"/>
              </a:rPr>
            </a:br>
            <a:r>
              <a:rPr lang="en-US" sz="2200" b="0" dirty="0" smtClean="0">
                <a:solidFill>
                  <a:srgbClr val="231F20"/>
                </a:solidFill>
                <a:latin typeface="Arial Narrow"/>
                <a:cs typeface="Arial Narrow"/>
              </a:rPr>
              <a:t>seven </a:t>
            </a:r>
            <a:r>
              <a:rPr lang="en-US" sz="2200" b="0" dirty="0">
                <a:solidFill>
                  <a:srgbClr val="231F20"/>
                </a:solidFill>
                <a:latin typeface="Arial Narrow"/>
                <a:cs typeface="Arial Narrow"/>
              </a:rPr>
              <a:t>days from the </a:t>
            </a:r>
            <a:r>
              <a:rPr lang="en-US" sz="2200" b="0" dirty="0" smtClean="0">
                <a:solidFill>
                  <a:srgbClr val="231F20"/>
                </a:solidFill>
                <a:latin typeface="Arial Narrow"/>
                <a:cs typeface="Arial Narrow"/>
              </a:rPr>
              <a:t>operation</a:t>
            </a:r>
            <a:endParaRPr lang="en-US" sz="2200" b="0" dirty="0">
              <a:solidFill>
                <a:srgbClr val="231F20"/>
              </a:solidFill>
              <a:latin typeface="Arial Narrow"/>
              <a:cs typeface="Arial Narrow"/>
            </a:endParaRP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Food handlers must have a written release from a </a:t>
            </a:r>
            <a:r>
              <a:rPr lang="en-US" sz="2200" b="0" dirty="0" smtClean="0">
                <a:solidFill>
                  <a:srgbClr val="231F20"/>
                </a:solidFill>
                <a:latin typeface="Arial Narrow"/>
                <a:cs typeface="Arial Narrow"/>
              </a:rPr>
              <a:t/>
            </a:r>
            <a:br>
              <a:rPr lang="en-US" sz="2200" b="0" dirty="0" smtClean="0">
                <a:solidFill>
                  <a:srgbClr val="231F20"/>
                </a:solidFill>
                <a:latin typeface="Arial Narrow"/>
                <a:cs typeface="Arial Narrow"/>
              </a:rPr>
            </a:br>
            <a:r>
              <a:rPr lang="en-US" sz="2200" b="0" dirty="0" smtClean="0">
                <a:solidFill>
                  <a:srgbClr val="231F20"/>
                </a:solidFill>
                <a:latin typeface="Arial Narrow"/>
                <a:cs typeface="Arial Narrow"/>
              </a:rPr>
              <a:t>medical </a:t>
            </a:r>
            <a:r>
              <a:rPr lang="en-US" sz="2200" b="0" dirty="0">
                <a:solidFill>
                  <a:srgbClr val="231F20"/>
                </a:solidFill>
                <a:latin typeface="Arial Narrow"/>
                <a:cs typeface="Arial Narrow"/>
              </a:rPr>
              <a:t>practitioner and approval from the regulatory authority before returning to </a:t>
            </a:r>
            <a:r>
              <a:rPr lang="en-US" sz="2200" b="0" dirty="0" smtClean="0">
                <a:solidFill>
                  <a:srgbClr val="231F20"/>
                </a:solidFill>
                <a:latin typeface="Arial Narrow"/>
                <a:cs typeface="Arial Narrow"/>
              </a:rPr>
              <a:t>work</a:t>
            </a:r>
            <a:endParaRPr lang="en-US" sz="2400" b="0" dirty="0">
              <a:solidFill>
                <a:srgbClr val="005CAB"/>
              </a:solidFill>
              <a:latin typeface="Arial Narrow"/>
              <a:ea typeface="+mn-ea"/>
              <a:cs typeface="Arial Narrow"/>
            </a:endParaRPr>
          </a:p>
        </p:txBody>
      </p:sp>
      <p:sp>
        <p:nvSpPr>
          <p:cNvPr id="10650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3-10</a:t>
            </a:r>
          </a:p>
        </p:txBody>
      </p:sp>
    </p:spTree>
    <p:extLst>
      <p:ext uri="{BB962C8B-B14F-4D97-AF65-F5344CB8AC3E}">
        <p14:creationId xmlns:p14="http://schemas.microsoft.com/office/powerpoint/2010/main" val="6309938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457200" y="2590800"/>
            <a:ext cx="457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spcAft>
                <a:spcPct val="25000"/>
              </a:spcAft>
              <a:buClr>
                <a:srgbClr val="000000"/>
              </a:buClr>
              <a:buFont typeface="Symbol" charset="0"/>
              <a:buNone/>
              <a:defRPr/>
            </a:pPr>
            <a:endParaRPr lang="en-US" sz="2000" dirty="0">
              <a:solidFill>
                <a:srgbClr val="CC0000"/>
              </a:solidFill>
              <a:cs typeface="+mn-cs"/>
            </a:endParaRPr>
          </a:p>
          <a:p>
            <a:pPr eaLnBrk="0" hangingPunct="0">
              <a:spcBef>
                <a:spcPct val="50000"/>
              </a:spcBef>
              <a:spcAft>
                <a:spcPct val="25000"/>
              </a:spcAft>
              <a:buClr>
                <a:srgbClr val="000000"/>
              </a:buClr>
              <a:buFont typeface="Symbol" charset="0"/>
              <a:buNone/>
              <a:defRPr/>
            </a:pPr>
            <a:endParaRPr lang="en-US" sz="2000" b="0" dirty="0">
              <a:solidFill>
                <a:srgbClr val="CC0000"/>
              </a:solidFill>
              <a:cs typeface="+mn-cs"/>
            </a:endParaRPr>
          </a:p>
        </p:txBody>
      </p:sp>
      <p:sp>
        <p:nvSpPr>
          <p:cNvPr id="107525" name="Rectangle 9"/>
          <p:cNvSpPr>
            <a:spLocks noChangeArrowheads="1"/>
          </p:cNvSpPr>
          <p:nvPr/>
        </p:nvSpPr>
        <p:spPr bwMode="auto">
          <a:xfrm>
            <a:off x="393192" y="1143000"/>
            <a:ext cx="8240713" cy="50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2400" dirty="0" smtClean="0">
                <a:solidFill>
                  <a:srgbClr val="005CAB"/>
                </a:solidFill>
                <a:latin typeface="+mj-lt"/>
                <a:ea typeface="+mn-ea"/>
                <a:cs typeface="+mn-cs"/>
              </a:rPr>
              <a:t>If:</a:t>
            </a:r>
          </a:p>
          <a:p>
            <a:pPr marL="0" lvl="1">
              <a:spcBef>
                <a:spcPts val="900"/>
              </a:spcBef>
              <a:buClr>
                <a:srgbClr val="0093D3"/>
              </a:buClr>
              <a:buSzPct val="75000"/>
              <a:defRPr/>
            </a:pPr>
            <a:r>
              <a:rPr lang="en-US" sz="2200" b="0" dirty="0">
                <a:solidFill>
                  <a:srgbClr val="231F20"/>
                </a:solidFill>
                <a:latin typeface="Arial Narrow"/>
                <a:cs typeface="Arial Narrow"/>
              </a:rPr>
              <a:t>The food handler has been diagnosed with a foodborne illness </a:t>
            </a:r>
            <a:r>
              <a:rPr lang="en-US" sz="2200" b="0" dirty="0" smtClean="0">
                <a:solidFill>
                  <a:srgbClr val="231F20"/>
                </a:solidFill>
                <a:latin typeface="Arial Narrow"/>
                <a:cs typeface="Arial Narrow"/>
              </a:rPr>
              <a:t/>
            </a:r>
            <a:br>
              <a:rPr lang="en-US" sz="2200" b="0" dirty="0" smtClean="0">
                <a:solidFill>
                  <a:srgbClr val="231F20"/>
                </a:solidFill>
                <a:latin typeface="Arial Narrow"/>
                <a:cs typeface="Arial Narrow"/>
              </a:rPr>
            </a:br>
            <a:r>
              <a:rPr lang="en-US" sz="2200" b="0" dirty="0" smtClean="0">
                <a:solidFill>
                  <a:srgbClr val="231F20"/>
                </a:solidFill>
                <a:latin typeface="Arial Narrow"/>
                <a:cs typeface="Arial Narrow"/>
              </a:rPr>
              <a:t>caused </a:t>
            </a:r>
            <a:r>
              <a:rPr lang="en-US" sz="2200" b="0" dirty="0">
                <a:solidFill>
                  <a:srgbClr val="231F20"/>
                </a:solidFill>
                <a:latin typeface="Arial Narrow"/>
                <a:cs typeface="Arial Narrow"/>
              </a:rPr>
              <a:t>by one of these pathogens and has </a:t>
            </a:r>
            <a:r>
              <a:rPr lang="en-US" sz="2200" b="0" dirty="0" smtClean="0">
                <a:solidFill>
                  <a:srgbClr val="231F20"/>
                </a:solidFill>
                <a:latin typeface="Arial Narrow"/>
                <a:cs typeface="Arial Narrow"/>
              </a:rPr>
              <a:t>symptoms</a:t>
            </a:r>
            <a:endParaRPr lang="en-US" sz="2200" b="0" dirty="0">
              <a:solidFill>
                <a:srgbClr val="231F20"/>
              </a:solidFill>
              <a:latin typeface="Arial Narrow"/>
              <a:cs typeface="Arial Narrow"/>
            </a:endParaRPr>
          </a:p>
          <a:p>
            <a:pPr marL="342900" lvl="2" indent="-342900">
              <a:spcBef>
                <a:spcPts val="300"/>
              </a:spcBef>
              <a:buClr>
                <a:schemeClr val="accent1"/>
              </a:buClr>
              <a:buSzPct val="100000"/>
              <a:buFont typeface="Lucida Grande"/>
              <a:buChar char="●"/>
              <a:defRPr/>
            </a:pPr>
            <a:r>
              <a:rPr lang="en-US" sz="2200" b="0" dirty="0">
                <a:solidFill>
                  <a:srgbClr val="231F20"/>
                </a:solidFill>
                <a:latin typeface="Arial Narrow"/>
                <a:cs typeface="Arial Narrow"/>
              </a:rPr>
              <a:t>Hepatitis A </a:t>
            </a:r>
          </a:p>
          <a:p>
            <a:pPr marL="342900" lvl="2" indent="-342900">
              <a:spcBef>
                <a:spcPts val="300"/>
              </a:spcBef>
              <a:buClr>
                <a:schemeClr val="accent1"/>
              </a:buClr>
              <a:buSzPct val="100000"/>
              <a:buFont typeface="Lucida Grande"/>
              <a:buChar char="●"/>
              <a:defRPr/>
            </a:pPr>
            <a:r>
              <a:rPr lang="en-US" sz="2200" b="0" i="1" dirty="0">
                <a:solidFill>
                  <a:srgbClr val="231F20"/>
                </a:solidFill>
                <a:latin typeface="Arial Narrow"/>
                <a:cs typeface="Arial Narrow"/>
              </a:rPr>
              <a:t>Salmonella</a:t>
            </a:r>
            <a:r>
              <a:rPr lang="en-US" sz="2200" b="0" dirty="0">
                <a:solidFill>
                  <a:srgbClr val="231F20"/>
                </a:solidFill>
                <a:latin typeface="Arial Narrow"/>
                <a:cs typeface="Arial Narrow"/>
              </a:rPr>
              <a:t> Typhi</a:t>
            </a:r>
          </a:p>
          <a:p>
            <a:pPr marL="342900" lvl="2" indent="-342900">
              <a:spcBef>
                <a:spcPts val="300"/>
              </a:spcBef>
              <a:buClr>
                <a:schemeClr val="accent1"/>
              </a:buClr>
              <a:buSzPct val="100000"/>
              <a:buFont typeface="Lucida Grande"/>
              <a:buChar char="●"/>
              <a:defRPr/>
            </a:pPr>
            <a:r>
              <a:rPr lang="en-US" sz="2200" b="0" dirty="0">
                <a:solidFill>
                  <a:srgbClr val="231F20"/>
                </a:solidFill>
                <a:latin typeface="Arial Narrow"/>
                <a:cs typeface="Arial Narrow"/>
              </a:rPr>
              <a:t>Enterohemorrhagic and shiga toxin-producing </a:t>
            </a:r>
            <a:r>
              <a:rPr lang="en-US" sz="2200" b="0" i="1" dirty="0" smtClean="0">
                <a:solidFill>
                  <a:srgbClr val="231F20"/>
                </a:solidFill>
                <a:latin typeface="Arial Narrow"/>
                <a:cs typeface="Arial Narrow"/>
              </a:rPr>
              <a:t>E</a:t>
            </a:r>
            <a:r>
              <a:rPr lang="en-US" sz="2200" b="0" i="1" dirty="0">
                <a:solidFill>
                  <a:srgbClr val="231F20"/>
                </a:solidFill>
                <a:latin typeface="Arial Narrow"/>
                <a:cs typeface="Arial Narrow"/>
              </a:rPr>
              <a:t>. coli</a:t>
            </a:r>
          </a:p>
          <a:p>
            <a:pPr marL="342900" lvl="2" indent="-342900">
              <a:spcBef>
                <a:spcPts val="300"/>
              </a:spcBef>
              <a:buClr>
                <a:schemeClr val="accent1"/>
              </a:buClr>
              <a:buSzPct val="100000"/>
              <a:buFont typeface="Lucida Grande"/>
              <a:buChar char="●"/>
              <a:defRPr/>
            </a:pPr>
            <a:r>
              <a:rPr lang="en-US" sz="2200" b="0" dirty="0">
                <a:solidFill>
                  <a:srgbClr val="231F20"/>
                </a:solidFill>
                <a:latin typeface="Arial Narrow"/>
                <a:cs typeface="Arial Narrow"/>
              </a:rPr>
              <a:t>Norovirus</a:t>
            </a:r>
          </a:p>
          <a:p>
            <a:pPr marL="342900" lvl="2" indent="-342900">
              <a:spcBef>
                <a:spcPts val="300"/>
              </a:spcBef>
              <a:buClr>
                <a:schemeClr val="accent1"/>
              </a:buClr>
              <a:buSzPct val="100000"/>
              <a:buFont typeface="Lucida Grande"/>
              <a:buChar char="●"/>
              <a:defRPr/>
            </a:pPr>
            <a:r>
              <a:rPr lang="en-US" sz="2200" b="0" i="1" dirty="0">
                <a:solidFill>
                  <a:srgbClr val="231F20"/>
                </a:solidFill>
                <a:latin typeface="Arial Narrow"/>
                <a:cs typeface="Arial Narrow"/>
              </a:rPr>
              <a:t>Shigella</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spp</a:t>
            </a:r>
            <a:r>
              <a:rPr lang="en-US" sz="2200" b="0" dirty="0" smtClean="0">
                <a:solidFill>
                  <a:srgbClr val="000000"/>
                </a:solidFill>
                <a:latin typeface="Arial Narrow"/>
                <a:cs typeface="Arial Narrow"/>
              </a:rPr>
              <a:t>.</a:t>
            </a:r>
          </a:p>
          <a:p>
            <a:pPr marL="342900" lvl="2" indent="-342900">
              <a:spcBef>
                <a:spcPts val="0"/>
              </a:spcBef>
              <a:buClr>
                <a:schemeClr val="accent1"/>
              </a:buClr>
              <a:buSzPct val="100000"/>
              <a:buFont typeface="Lucida Grande"/>
              <a:buChar char="●"/>
              <a:defRPr/>
            </a:pPr>
            <a:endParaRPr lang="en-US" sz="2400" dirty="0">
              <a:solidFill>
                <a:srgbClr val="005CAB"/>
              </a:solidFill>
              <a:latin typeface="+mj-lt"/>
              <a:ea typeface="+mn-ea"/>
              <a:cs typeface="+mn-cs"/>
            </a:endParaRPr>
          </a:p>
          <a:p>
            <a:pPr eaLnBrk="0" hangingPunct="0">
              <a:defRPr/>
            </a:pPr>
            <a:r>
              <a:rPr lang="en-US" sz="2400" dirty="0" smtClean="0">
                <a:solidFill>
                  <a:srgbClr val="005CAB"/>
                </a:solidFill>
                <a:latin typeface="+mj-lt"/>
                <a:ea typeface="+mn-ea"/>
                <a:cs typeface="+mn-cs"/>
              </a:rPr>
              <a:t>Then:</a:t>
            </a:r>
          </a:p>
          <a:p>
            <a:pPr marL="347472" lvl="1" indent="-347472">
              <a:spcBef>
                <a:spcPts val="600"/>
              </a:spcBef>
              <a:buClr>
                <a:schemeClr val="accent1"/>
              </a:buClr>
              <a:buSzPct val="75000"/>
              <a:buFont typeface="Wingdings" charset="0"/>
              <a:buChar char="l"/>
            </a:pPr>
            <a:r>
              <a:rPr lang="en-US" sz="2200" dirty="0">
                <a:solidFill>
                  <a:schemeClr val="accent1"/>
                </a:solidFill>
                <a:latin typeface="Arial Narrow"/>
                <a:cs typeface="Arial Narrow"/>
              </a:rPr>
              <a:t>Exclude</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the food handler from the </a:t>
            </a:r>
            <a:r>
              <a:rPr lang="en-US" sz="2200" b="0" dirty="0" smtClean="0">
                <a:solidFill>
                  <a:srgbClr val="231F20"/>
                </a:solidFill>
                <a:latin typeface="Arial Narrow"/>
                <a:cs typeface="Arial Narrow"/>
              </a:rPr>
              <a:t>operation</a:t>
            </a:r>
            <a:endParaRPr lang="en-US" sz="2200" b="0" dirty="0">
              <a:solidFill>
                <a:srgbClr val="231F20"/>
              </a:solidFill>
              <a:latin typeface="Arial Narrow"/>
              <a:cs typeface="Arial Narrow"/>
            </a:endParaRPr>
          </a:p>
          <a:p>
            <a:pPr marL="347472" lvl="1" indent="-347472">
              <a:spcBef>
                <a:spcPts val="600"/>
              </a:spcBef>
              <a:buClr>
                <a:schemeClr val="accent1"/>
              </a:buClr>
              <a:buSzPct val="75000"/>
              <a:buFont typeface="Wingdings" charset="0"/>
              <a:buChar char="l"/>
            </a:pPr>
            <a:r>
              <a:rPr lang="en-US" sz="2200" b="0" dirty="0">
                <a:solidFill>
                  <a:srgbClr val="231F20"/>
                </a:solidFill>
                <a:latin typeface="Arial Narrow"/>
                <a:cs typeface="Arial Narrow"/>
              </a:rPr>
              <a:t>Work with the food handler</a:t>
            </a:r>
            <a:r>
              <a:rPr lang="ja-JP" altLang="en-US" sz="2200" b="0" dirty="0">
                <a:solidFill>
                  <a:srgbClr val="231F20"/>
                </a:solidFill>
                <a:latin typeface="Arial Narrow"/>
                <a:cs typeface="Arial Narrow"/>
              </a:rPr>
              <a:t>’</a:t>
            </a:r>
            <a:r>
              <a:rPr lang="en-US" altLang="ja-JP" sz="2200" b="0" dirty="0">
                <a:solidFill>
                  <a:srgbClr val="231F20"/>
                </a:solidFill>
                <a:latin typeface="Arial Narrow"/>
                <a:cs typeface="Arial Narrow"/>
              </a:rPr>
              <a:t>s medical practitioner and/or the local regulatory authority to decide when the person can go back to </a:t>
            </a:r>
            <a:r>
              <a:rPr lang="en-US" altLang="ja-JP" sz="2200" b="0" dirty="0" smtClean="0">
                <a:solidFill>
                  <a:srgbClr val="231F20"/>
                </a:solidFill>
                <a:latin typeface="Arial Narrow"/>
                <a:cs typeface="Arial Narrow"/>
              </a:rPr>
              <a:t>work</a:t>
            </a:r>
            <a:endParaRPr lang="en-US" sz="2400" dirty="0">
              <a:solidFill>
                <a:srgbClr val="009DDC"/>
              </a:solidFill>
              <a:ea typeface="+mn-ea"/>
              <a:cs typeface="+mn-cs"/>
            </a:endParaRPr>
          </a:p>
        </p:txBody>
      </p:sp>
      <p:sp>
        <p:nvSpPr>
          <p:cNvPr id="107526"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752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3-11</a:t>
            </a:r>
          </a:p>
        </p:txBody>
      </p:sp>
    </p:spTree>
    <p:extLst>
      <p:ext uri="{BB962C8B-B14F-4D97-AF65-F5344CB8AC3E}">
        <p14:creationId xmlns:p14="http://schemas.microsoft.com/office/powerpoint/2010/main" val="37615866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4275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393192" y="1143000"/>
            <a:ext cx="6118225" cy="3820319"/>
          </a:xfrm>
        </p:spPr>
        <p:txBody>
          <a:bodyPr/>
          <a:lstStyle/>
          <a:p>
            <a:pPr marL="0" indent="0" eaLnBrk="1" hangingPunct="1">
              <a:defRPr/>
            </a:pPr>
            <a:r>
              <a:rPr lang="en-US" dirty="0">
                <a:latin typeface="Arial Narrow" charset="0"/>
                <a:cs typeface="+mn-cs"/>
              </a:rPr>
              <a:t>To keep food safe throughout the flow of food:</a:t>
            </a:r>
          </a:p>
          <a:p>
            <a:pPr marL="347472" lvl="1" indent="-347472" eaLnBrk="1" hangingPunct="1">
              <a:lnSpc>
                <a:spcPct val="100000"/>
              </a:lnSpc>
              <a:spcBef>
                <a:spcPts val="900"/>
              </a:spcBef>
              <a:defRPr/>
            </a:pPr>
            <a:r>
              <a:rPr lang="en-US" dirty="0">
                <a:latin typeface="Arial Narrow" charset="0"/>
              </a:rPr>
              <a:t>Prevent cross-contamination</a:t>
            </a:r>
          </a:p>
          <a:p>
            <a:pPr marL="347472" lvl="1" indent="-347472" eaLnBrk="1" hangingPunct="1">
              <a:lnSpc>
                <a:spcPct val="100000"/>
              </a:lnSpc>
              <a:spcBef>
                <a:spcPts val="900"/>
              </a:spcBef>
              <a:defRPr/>
            </a:pPr>
            <a:r>
              <a:rPr lang="en-US" dirty="0">
                <a:latin typeface="Arial Narrow" charset="0"/>
              </a:rPr>
              <a:t>Prevent time-temperature </a:t>
            </a:r>
            <a:r>
              <a:rPr lang="en-US" dirty="0" smtClean="0">
                <a:latin typeface="Arial Narrow" charset="0"/>
              </a:rPr>
              <a:t>abuse</a:t>
            </a:r>
            <a:endParaRPr lang="en-US" dirty="0">
              <a:latin typeface="Arial Narrow" charset="0"/>
            </a:endParaRPr>
          </a:p>
          <a:p>
            <a:pPr marL="571500" lvl="1" indent="-457200" eaLnBrk="1" hangingPunct="1">
              <a:defRPr/>
            </a:pPr>
            <a:endParaRPr lang="en-US" dirty="0">
              <a:latin typeface="Arial Narrow" charset="0"/>
            </a:endParaRPr>
          </a:p>
        </p:txBody>
      </p:sp>
      <p:sp>
        <p:nvSpPr>
          <p:cNvPr id="10957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4-2</a:t>
            </a:r>
          </a:p>
        </p:txBody>
      </p:sp>
      <p:sp>
        <p:nvSpPr>
          <p:cNvPr id="109573"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Flow of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648" y="1214589"/>
            <a:ext cx="1506788" cy="4673712"/>
          </a:xfrm>
          <a:prstGeom prst="rect">
            <a:avLst/>
          </a:prstGeom>
        </p:spPr>
      </p:pic>
    </p:spTree>
    <p:extLst>
      <p:ext uri="{BB962C8B-B14F-4D97-AF65-F5344CB8AC3E}">
        <p14:creationId xmlns:p14="http://schemas.microsoft.com/office/powerpoint/2010/main" val="21638881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393192" y="1143000"/>
            <a:ext cx="5891994" cy="3820319"/>
          </a:xfrm>
        </p:spPr>
        <p:txBody>
          <a:bodyPr/>
          <a:lstStyle/>
          <a:p>
            <a:pPr marL="0" indent="0" eaLnBrk="1" hangingPunct="1">
              <a:defRPr/>
            </a:pPr>
            <a:r>
              <a:rPr lang="en-US" dirty="0">
                <a:latin typeface="Arial Narrow" charset="0"/>
                <a:cs typeface="+mn-cs"/>
              </a:rPr>
              <a:t>Separate </a:t>
            </a:r>
            <a:r>
              <a:rPr lang="en-US" dirty="0" smtClean="0">
                <a:latin typeface="Arial Narrow" charset="0"/>
                <a:cs typeface="+mn-cs"/>
              </a:rPr>
              <a:t>equipment:</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Use separate equipment for each type of food</a:t>
            </a:r>
          </a:p>
          <a:p>
            <a:pPr marL="0" indent="0" eaLnBrk="1" hangingPunct="1">
              <a:defRPr/>
            </a:pPr>
            <a:r>
              <a:rPr lang="en-US" dirty="0">
                <a:latin typeface="Arial Narrow" charset="0"/>
                <a:cs typeface="+mn-cs"/>
              </a:rPr>
              <a:t>Clean and </a:t>
            </a:r>
            <a:r>
              <a:rPr lang="en-US" dirty="0" smtClean="0">
                <a:latin typeface="Arial Narrow" charset="0"/>
                <a:cs typeface="+mn-cs"/>
              </a:rPr>
              <a:t>sanitize: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Clean and sanitize all work surfaces, equipment, and utensils after each task</a:t>
            </a:r>
          </a:p>
          <a:p>
            <a:pPr marL="0" indent="0" eaLnBrk="1" hangingPunct="1">
              <a:defRPr/>
            </a:pPr>
            <a:endParaRPr lang="en-US" dirty="0">
              <a:solidFill>
                <a:srgbClr val="000000"/>
              </a:solidFill>
              <a:latin typeface="Arial Narrow" charset="0"/>
              <a:cs typeface="+mn-cs"/>
            </a:endParaRPr>
          </a:p>
        </p:txBody>
      </p:sp>
      <p:sp>
        <p:nvSpPr>
          <p:cNvPr id="11059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4-3</a:t>
            </a:r>
          </a:p>
        </p:txBody>
      </p:sp>
      <p:sp>
        <p:nvSpPr>
          <p:cNvPr id="11059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421" y="1243013"/>
            <a:ext cx="2091909" cy="1246632"/>
          </a:xfrm>
          <a:prstGeom prst="rect">
            <a:avLst/>
          </a:prstGeom>
        </p:spPr>
      </p:pic>
    </p:spTree>
    <p:extLst>
      <p:ext uri="{BB962C8B-B14F-4D97-AF65-F5344CB8AC3E}">
        <p14:creationId xmlns:p14="http://schemas.microsoft.com/office/powerpoint/2010/main" val="7594022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393192" y="1143000"/>
            <a:ext cx="5089525" cy="3756025"/>
          </a:xfrm>
        </p:spPr>
        <p:txBody>
          <a:bodyPr/>
          <a:lstStyle/>
          <a:p>
            <a:pPr marL="0" indent="0" eaLnBrk="1" hangingPunct="1">
              <a:defRPr/>
            </a:pPr>
            <a:r>
              <a:rPr lang="en-US" dirty="0">
                <a:latin typeface="Arial Narrow" charset="0"/>
                <a:cs typeface="+mn-cs"/>
              </a:rPr>
              <a:t>Prep food at different </a:t>
            </a:r>
            <a:r>
              <a:rPr lang="en-US" dirty="0" smtClean="0">
                <a:latin typeface="Arial Narrow" charset="0"/>
                <a:cs typeface="+mn-cs"/>
              </a:rPr>
              <a:t>times: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Prepare raw meat, fish, and poultry at different times than ready-to-eat food (when using the same prep table)</a:t>
            </a:r>
          </a:p>
          <a:p>
            <a:pPr marL="0" indent="0" eaLnBrk="1" hangingPunct="1">
              <a:defRPr/>
            </a:pPr>
            <a:r>
              <a:rPr lang="en-US" dirty="0">
                <a:latin typeface="Arial Narrow" charset="0"/>
                <a:cs typeface="+mn-cs"/>
              </a:rPr>
              <a:t>Buy prepared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Buy food items that </a:t>
            </a:r>
            <a:r>
              <a:rPr lang="en-US" dirty="0" smtClean="0">
                <a:latin typeface="Arial Narrow" charset="0"/>
              </a:rPr>
              <a:t>do not </a:t>
            </a:r>
            <a:r>
              <a:rPr lang="en-US" dirty="0">
                <a:latin typeface="Arial Narrow" charset="0"/>
              </a:rPr>
              <a:t>require much prepping or </a:t>
            </a:r>
            <a:r>
              <a:rPr lang="en-US" dirty="0" smtClean="0">
                <a:latin typeface="Arial Narrow" charset="0"/>
              </a:rPr>
              <a:t>handling</a:t>
            </a:r>
            <a:endParaRPr lang="en-US" dirty="0">
              <a:latin typeface="Arial Narrow" charset="0"/>
            </a:endParaRPr>
          </a:p>
        </p:txBody>
      </p:sp>
      <p:sp>
        <p:nvSpPr>
          <p:cNvPr id="11162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4-4</a:t>
            </a:r>
          </a:p>
        </p:txBody>
      </p:sp>
      <p:sp>
        <p:nvSpPr>
          <p:cNvPr id="11162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6" y="1244117"/>
            <a:ext cx="2100072" cy="1521791"/>
          </a:xfrm>
          <a:prstGeom prst="rect">
            <a:avLst/>
          </a:prstGeom>
        </p:spPr>
      </p:pic>
    </p:spTree>
    <p:extLst>
      <p:ext uri="{BB962C8B-B14F-4D97-AF65-F5344CB8AC3E}">
        <p14:creationId xmlns:p14="http://schemas.microsoft.com/office/powerpoint/2010/main" val="35456979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393192" y="1143000"/>
            <a:ext cx="5408613" cy="5232400"/>
          </a:xfrm>
        </p:spPr>
        <p:txBody>
          <a:bodyPr/>
          <a:lstStyle/>
          <a:p>
            <a:pPr marL="0" indent="0" eaLnBrk="1" hangingPunct="1">
              <a:defRPr/>
            </a:pPr>
            <a:r>
              <a:rPr lang="en-US" dirty="0" smtClean="0">
                <a:latin typeface="Arial Narrow" charset="0"/>
                <a:cs typeface="+mn-cs"/>
              </a:rPr>
              <a:t>Time-temperature control:</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Food held in the range of 41</a:t>
            </a:r>
            <a:r>
              <a:rPr lang="en-US" dirty="0">
                <a:latin typeface="Courier New" charset="0"/>
                <a:cs typeface="Courier New" charset="0"/>
              </a:rPr>
              <a:t>°</a:t>
            </a:r>
            <a:r>
              <a:rPr lang="en-US" dirty="0">
                <a:solidFill>
                  <a:srgbClr val="000000"/>
                </a:solidFill>
                <a:latin typeface="Arial Narrow" charset="0"/>
              </a:rPr>
              <a:t>F and 135</a:t>
            </a:r>
            <a:r>
              <a:rPr lang="en-US" dirty="0" smtClean="0">
                <a:latin typeface="Courier New" charset="0"/>
                <a:cs typeface="Courier New" charset="0"/>
              </a:rPr>
              <a:t>°</a:t>
            </a:r>
            <a:r>
              <a:rPr lang="en-US" dirty="0" smtClean="0">
                <a:solidFill>
                  <a:srgbClr val="000000"/>
                </a:solidFill>
                <a:latin typeface="Arial Narrow" charset="0"/>
              </a:rPr>
              <a:t>F </a:t>
            </a:r>
            <a:r>
              <a:rPr lang="en-US" dirty="0">
                <a:solidFill>
                  <a:srgbClr val="000000"/>
                </a:solidFill>
                <a:latin typeface="Arial Narrow" charset="0"/>
              </a:rPr>
              <a:t>(5</a:t>
            </a:r>
            <a:r>
              <a:rPr lang="en-US" dirty="0">
                <a:latin typeface="Courier New" charset="0"/>
                <a:cs typeface="Courier New" charset="0"/>
              </a:rPr>
              <a:t>°</a:t>
            </a:r>
            <a:r>
              <a:rPr lang="en-US" dirty="0">
                <a:solidFill>
                  <a:srgbClr val="000000"/>
                </a:solidFill>
                <a:latin typeface="Arial Narrow" charset="0"/>
              </a:rPr>
              <a:t>C and 57</a:t>
            </a:r>
            <a:r>
              <a:rPr lang="en-US" dirty="0">
                <a:latin typeface="Courier New" charset="0"/>
                <a:cs typeface="Courier New" charset="0"/>
              </a:rPr>
              <a:t>°</a:t>
            </a:r>
            <a:r>
              <a:rPr lang="en-US" dirty="0">
                <a:solidFill>
                  <a:srgbClr val="000000"/>
                </a:solidFill>
                <a:latin typeface="Arial Narrow" charset="0"/>
              </a:rPr>
              <a:t>C) has been time-temperature abused </a:t>
            </a:r>
          </a:p>
          <a:p>
            <a:pPr marL="347472" lvl="1" indent="-347472" eaLnBrk="1" hangingPunct="1">
              <a:lnSpc>
                <a:spcPct val="100000"/>
              </a:lnSpc>
              <a:spcBef>
                <a:spcPts val="900"/>
              </a:spcBef>
              <a:defRPr/>
            </a:pPr>
            <a:r>
              <a:rPr lang="en-US" dirty="0">
                <a:solidFill>
                  <a:srgbClr val="000000"/>
                </a:solidFill>
                <a:latin typeface="Arial Narrow" charset="0"/>
              </a:rPr>
              <a:t>Food has been time-temperature abused whenever it is handled in the following ways</a:t>
            </a:r>
          </a:p>
          <a:p>
            <a:pPr marL="694944" lvl="2" indent="-347472" eaLnBrk="1" hangingPunct="1">
              <a:lnSpc>
                <a:spcPct val="100000"/>
              </a:lnSpc>
              <a:spcBef>
                <a:spcPts val="900"/>
              </a:spcBef>
              <a:defRPr/>
            </a:pPr>
            <a:r>
              <a:rPr lang="en-US" dirty="0">
                <a:solidFill>
                  <a:srgbClr val="000000"/>
                </a:solidFill>
                <a:latin typeface="Arial Narrow" charset="0"/>
              </a:rPr>
              <a:t>Cooked to the wrong internal temperature</a:t>
            </a:r>
          </a:p>
          <a:p>
            <a:pPr marL="694944" lvl="2" indent="-347472" eaLnBrk="1" hangingPunct="1">
              <a:lnSpc>
                <a:spcPct val="100000"/>
              </a:lnSpc>
              <a:spcBef>
                <a:spcPts val="900"/>
              </a:spcBef>
              <a:defRPr/>
            </a:pPr>
            <a:r>
              <a:rPr lang="en-US" dirty="0">
                <a:solidFill>
                  <a:srgbClr val="000000"/>
                </a:solidFill>
                <a:latin typeface="Arial Narrow" charset="0"/>
              </a:rPr>
              <a:t>Held at the wrong temperature</a:t>
            </a:r>
          </a:p>
          <a:p>
            <a:pPr marL="694944" lvl="2" indent="-347472" eaLnBrk="1" hangingPunct="1">
              <a:lnSpc>
                <a:spcPct val="100000"/>
              </a:lnSpc>
              <a:spcBef>
                <a:spcPts val="900"/>
              </a:spcBef>
              <a:defRPr/>
            </a:pPr>
            <a:r>
              <a:rPr lang="en-US" dirty="0">
                <a:solidFill>
                  <a:srgbClr val="000000"/>
                </a:solidFill>
                <a:latin typeface="Arial Narrow" charset="0"/>
              </a:rPr>
              <a:t>Cooked or reheated incorrectly</a:t>
            </a:r>
          </a:p>
        </p:txBody>
      </p:sp>
      <p:sp>
        <p:nvSpPr>
          <p:cNvPr id="11264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4-5</a:t>
            </a:r>
          </a:p>
        </p:txBody>
      </p:sp>
      <p:sp>
        <p:nvSpPr>
          <p:cNvPr id="112644" name="Rectangle 10"/>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Preventing Time-Temperature Abuse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767" y="1243013"/>
            <a:ext cx="2743200" cy="3529584"/>
          </a:xfrm>
          <a:prstGeom prst="rect">
            <a:avLst/>
          </a:prstGeom>
        </p:spPr>
      </p:pic>
    </p:spTree>
    <p:extLst>
      <p:ext uri="{BB962C8B-B14F-4D97-AF65-F5344CB8AC3E}">
        <p14:creationId xmlns:p14="http://schemas.microsoft.com/office/powerpoint/2010/main" val="11772841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393192" y="1143000"/>
            <a:ext cx="5008562" cy="5232400"/>
          </a:xfrm>
        </p:spPr>
        <p:txBody>
          <a:bodyPr/>
          <a:lstStyle/>
          <a:p>
            <a:pPr marL="0" indent="0" eaLnBrk="1" hangingPunct="1">
              <a:defRPr/>
            </a:pPr>
            <a:r>
              <a:rPr lang="en-US" dirty="0">
                <a:latin typeface="Arial Narrow" charset="0"/>
                <a:cs typeface="+mn-cs"/>
              </a:rPr>
              <a:t>Avoid time-temperature </a:t>
            </a:r>
            <a:r>
              <a:rPr lang="en-US" dirty="0" smtClean="0">
                <a:latin typeface="Arial Narrow" charset="0"/>
                <a:cs typeface="+mn-cs"/>
              </a:rPr>
              <a:t>abuse: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Monitor time and temperature</a:t>
            </a:r>
          </a:p>
          <a:p>
            <a:pPr marL="347472" lvl="1" indent="-347472" eaLnBrk="1" hangingPunct="1">
              <a:lnSpc>
                <a:spcPct val="100000"/>
              </a:lnSpc>
              <a:spcBef>
                <a:spcPts val="900"/>
              </a:spcBef>
              <a:defRPr/>
            </a:pPr>
            <a:r>
              <a:rPr lang="en-US" dirty="0">
                <a:solidFill>
                  <a:srgbClr val="000000"/>
                </a:solidFill>
                <a:latin typeface="Arial Narrow" charset="0"/>
              </a:rPr>
              <a:t>Make sure the correct kinds of thermometers are </a:t>
            </a:r>
            <a:r>
              <a:rPr lang="en-US" dirty="0" smtClean="0">
                <a:solidFill>
                  <a:srgbClr val="000000"/>
                </a:solidFill>
                <a:latin typeface="Arial Narrow" charset="0"/>
              </a:rPr>
              <a:t>available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Regularly record temperatures and the times they are taken</a:t>
            </a:r>
          </a:p>
          <a:p>
            <a:pPr marL="347472" lvl="1" indent="-347472" eaLnBrk="1" hangingPunct="1">
              <a:lnSpc>
                <a:spcPct val="100000"/>
              </a:lnSpc>
              <a:spcBef>
                <a:spcPts val="900"/>
              </a:spcBef>
              <a:defRPr/>
            </a:pPr>
            <a:r>
              <a:rPr lang="en-US" dirty="0">
                <a:solidFill>
                  <a:srgbClr val="000000"/>
                </a:solidFill>
                <a:latin typeface="Arial Narrow" charset="0"/>
              </a:rPr>
              <a:t>Minimize the time that food spends in the temperature danger zone</a:t>
            </a:r>
          </a:p>
          <a:p>
            <a:pPr marL="347472" lvl="1" indent="-347472" eaLnBrk="1" hangingPunct="1">
              <a:lnSpc>
                <a:spcPct val="100000"/>
              </a:lnSpc>
              <a:spcBef>
                <a:spcPts val="900"/>
              </a:spcBef>
              <a:defRPr/>
            </a:pPr>
            <a:r>
              <a:rPr lang="en-US" dirty="0">
                <a:solidFill>
                  <a:srgbClr val="000000"/>
                </a:solidFill>
                <a:latin typeface="Arial Narrow" charset="0"/>
              </a:rPr>
              <a:t>Take corrective actions if time-temperature standards are not met</a:t>
            </a:r>
          </a:p>
        </p:txBody>
      </p:sp>
      <p:sp>
        <p:nvSpPr>
          <p:cNvPr id="11366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4-6</a:t>
            </a:r>
          </a:p>
        </p:txBody>
      </p:sp>
      <p:sp>
        <p:nvSpPr>
          <p:cNvPr id="113669"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Time-Temperature Abuse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737360"/>
          </a:xfrm>
          <a:prstGeom prst="rect">
            <a:avLst/>
          </a:prstGeom>
        </p:spPr>
      </p:pic>
    </p:spTree>
    <p:extLst>
      <p:ext uri="{BB962C8B-B14F-4D97-AF65-F5344CB8AC3E}">
        <p14:creationId xmlns:p14="http://schemas.microsoft.com/office/powerpoint/2010/main" val="8962254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393192" y="1143000"/>
            <a:ext cx="6400800" cy="431800"/>
          </a:xfrm>
        </p:spPr>
        <p:txBody>
          <a:bodyPr/>
          <a:lstStyle/>
          <a:p>
            <a:pPr eaLnBrk="1" hangingPunct="1">
              <a:defRPr/>
            </a:pPr>
            <a:r>
              <a:rPr lang="en-US" dirty="0">
                <a:latin typeface="Arial Narrow" charset="0"/>
                <a:cs typeface="+mn-cs"/>
              </a:rPr>
              <a:t>Bimetallic </a:t>
            </a:r>
            <a:r>
              <a:rPr lang="en-US" dirty="0" smtClean="0">
                <a:latin typeface="Arial Narrow" charset="0"/>
                <a:cs typeface="+mn-cs"/>
              </a:rPr>
              <a:t>stemmed thermometer</a:t>
            </a:r>
            <a:endParaRPr lang="en-US" dirty="0">
              <a:latin typeface="Arial Narrow" charset="0"/>
              <a:cs typeface="+mn-cs"/>
            </a:endParaRPr>
          </a:p>
        </p:txBody>
      </p:sp>
      <p:sp>
        <p:nvSpPr>
          <p:cNvPr id="114691" name="Rectangle 2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sp>
        <p:nvSpPr>
          <p:cNvPr id="114692" name="Text Box 2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846" y="1243013"/>
            <a:ext cx="2743200" cy="4114800"/>
          </a:xfrm>
          <a:prstGeom prst="rect">
            <a:avLst/>
          </a:prstGeom>
        </p:spPr>
      </p:pic>
    </p:spTree>
    <p:extLst>
      <p:ext uri="{BB962C8B-B14F-4D97-AF65-F5344CB8AC3E}">
        <p14:creationId xmlns:p14="http://schemas.microsoft.com/office/powerpoint/2010/main" val="1964320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8"/>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4580"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1-5</a:t>
            </a:r>
          </a:p>
        </p:txBody>
      </p:sp>
      <p:sp>
        <p:nvSpPr>
          <p:cNvPr id="4" name="Rectangle 3"/>
          <p:cNvSpPr/>
          <p:nvPr/>
        </p:nvSpPr>
        <p:spPr>
          <a:xfrm>
            <a:off x="611364" y="2728913"/>
            <a:ext cx="3419475" cy="424732"/>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2400" dirty="0">
                <a:solidFill>
                  <a:srgbClr val="005CAB"/>
                </a:solidFill>
                <a:latin typeface="Arial Narrow" charset="0"/>
                <a:cs typeface="+mn-cs"/>
              </a:rPr>
              <a:t>Time-temperature abuse</a:t>
            </a:r>
          </a:p>
        </p:txBody>
      </p:sp>
      <p:sp>
        <p:nvSpPr>
          <p:cNvPr id="5" name="Rectangle 4"/>
          <p:cNvSpPr/>
          <p:nvPr/>
        </p:nvSpPr>
        <p:spPr>
          <a:xfrm>
            <a:off x="5193762" y="2728913"/>
            <a:ext cx="2908300" cy="424732"/>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2400" dirty="0">
                <a:solidFill>
                  <a:srgbClr val="005CAB"/>
                </a:solidFill>
                <a:latin typeface="Arial Narrow" charset="0"/>
                <a:cs typeface="+mn-cs"/>
              </a:rPr>
              <a:t>Cross-contamination</a:t>
            </a:r>
          </a:p>
        </p:txBody>
      </p:sp>
      <p:sp>
        <p:nvSpPr>
          <p:cNvPr id="6" name="Rectangle 5"/>
          <p:cNvSpPr/>
          <p:nvPr/>
        </p:nvSpPr>
        <p:spPr>
          <a:xfrm>
            <a:off x="813770" y="5243820"/>
            <a:ext cx="3014662" cy="424732"/>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2400" dirty="0">
                <a:solidFill>
                  <a:srgbClr val="005CAB"/>
                </a:solidFill>
                <a:latin typeface="Arial Narrow" charset="0"/>
                <a:cs typeface="+mn-cs"/>
              </a:rPr>
              <a:t>Poor</a:t>
            </a:r>
            <a:r>
              <a:rPr lang="en-US" sz="1800" kern="0" dirty="0">
                <a:solidFill>
                  <a:srgbClr val="00AEEF"/>
                </a:solidFill>
                <a:latin typeface="+mj-lt"/>
                <a:ea typeface="+mn-ea"/>
                <a:cs typeface="+mn-cs"/>
              </a:rPr>
              <a:t> </a:t>
            </a:r>
            <a:r>
              <a:rPr lang="en-US" sz="2400" dirty="0">
                <a:solidFill>
                  <a:srgbClr val="005CAB"/>
                </a:solidFill>
                <a:latin typeface="Arial Narrow" charset="0"/>
                <a:cs typeface="+mn-cs"/>
              </a:rPr>
              <a:t>personal hygiene</a:t>
            </a:r>
          </a:p>
        </p:txBody>
      </p:sp>
      <p:sp>
        <p:nvSpPr>
          <p:cNvPr id="7" name="Rectangle 6"/>
          <p:cNvSpPr/>
          <p:nvPr/>
        </p:nvSpPr>
        <p:spPr>
          <a:xfrm>
            <a:off x="4761962" y="5243820"/>
            <a:ext cx="3771900" cy="424732"/>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2400" dirty="0">
                <a:solidFill>
                  <a:srgbClr val="005CAB"/>
                </a:solidFill>
                <a:latin typeface="Arial Narrow" charset="0"/>
                <a:cs typeface="+mn-cs"/>
              </a:rPr>
              <a:t>Poor cleaning and sanitizing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549" y="1243013"/>
            <a:ext cx="2092726" cy="14843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827" y="3605213"/>
            <a:ext cx="2098548" cy="13990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6352" y="3605213"/>
            <a:ext cx="2103120" cy="165201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4711" y="1226249"/>
            <a:ext cx="2092779" cy="1502664"/>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393192" y="1143000"/>
            <a:ext cx="5944470" cy="4711005"/>
          </a:xfrm>
        </p:spPr>
        <p:txBody>
          <a:bodyPr/>
          <a:lstStyle/>
          <a:p>
            <a:pPr marL="0" indent="0" eaLnBrk="1" hangingPunct="1">
              <a:defRPr/>
            </a:pPr>
            <a:r>
              <a:rPr lang="en-US" dirty="0">
                <a:latin typeface="Arial Narrow" charset="0"/>
                <a:cs typeface="+mn-cs"/>
              </a:rPr>
              <a:t>Thermocouples and </a:t>
            </a:r>
            <a:r>
              <a:rPr lang="en-US" dirty="0" smtClean="0">
                <a:latin typeface="Arial Narrow" charset="0"/>
                <a:cs typeface="+mn-cs"/>
              </a:rPr>
              <a:t>thermistors:</a:t>
            </a:r>
            <a:endParaRPr lang="en-US" sz="20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Measure temperature through a metal probe</a:t>
            </a:r>
          </a:p>
          <a:p>
            <a:pPr marL="347472" lvl="1" indent="-347472" eaLnBrk="1" hangingPunct="1">
              <a:lnSpc>
                <a:spcPct val="100000"/>
              </a:lnSpc>
              <a:spcBef>
                <a:spcPts val="900"/>
              </a:spcBef>
              <a:defRPr/>
            </a:pPr>
            <a:r>
              <a:rPr lang="en-US" dirty="0">
                <a:solidFill>
                  <a:srgbClr val="000000"/>
                </a:solidFill>
                <a:latin typeface="Arial Narrow" charset="0"/>
              </a:rPr>
              <a:t>Display temperatures digitally</a:t>
            </a:r>
          </a:p>
          <a:p>
            <a:pPr marL="347472" lvl="1" indent="-347472" eaLnBrk="1" hangingPunct="1">
              <a:lnSpc>
                <a:spcPct val="100000"/>
              </a:lnSpc>
              <a:spcBef>
                <a:spcPts val="900"/>
              </a:spcBef>
              <a:defRPr/>
            </a:pPr>
            <a:r>
              <a:rPr lang="en-US" dirty="0">
                <a:solidFill>
                  <a:srgbClr val="000000"/>
                </a:solidFill>
                <a:latin typeface="Arial Narrow" charset="0"/>
              </a:rPr>
              <a:t>Come with interchangeable probes</a:t>
            </a:r>
          </a:p>
          <a:p>
            <a:pPr marL="694944" lvl="2" indent="-347472" eaLnBrk="1" hangingPunct="1">
              <a:lnSpc>
                <a:spcPct val="100000"/>
              </a:lnSpc>
              <a:spcBef>
                <a:spcPts val="900"/>
              </a:spcBef>
              <a:defRPr/>
            </a:pPr>
            <a:r>
              <a:rPr lang="en-US" dirty="0">
                <a:solidFill>
                  <a:srgbClr val="000000"/>
                </a:solidFill>
                <a:latin typeface="Arial Narrow" charset="0"/>
              </a:rPr>
              <a:t>Immersion probe</a:t>
            </a:r>
          </a:p>
          <a:p>
            <a:pPr marL="694944" lvl="2" indent="-347472" eaLnBrk="1" hangingPunct="1">
              <a:lnSpc>
                <a:spcPct val="100000"/>
              </a:lnSpc>
              <a:spcBef>
                <a:spcPts val="900"/>
              </a:spcBef>
              <a:defRPr/>
            </a:pPr>
            <a:r>
              <a:rPr lang="en-US" dirty="0">
                <a:solidFill>
                  <a:srgbClr val="000000"/>
                </a:solidFill>
                <a:latin typeface="Arial Narrow" charset="0"/>
              </a:rPr>
              <a:t>Surface probe</a:t>
            </a:r>
          </a:p>
          <a:p>
            <a:pPr marL="694944" lvl="2" indent="-347472" eaLnBrk="1" hangingPunct="1">
              <a:lnSpc>
                <a:spcPct val="100000"/>
              </a:lnSpc>
              <a:spcBef>
                <a:spcPts val="900"/>
              </a:spcBef>
              <a:defRPr/>
            </a:pPr>
            <a:r>
              <a:rPr lang="en-US" dirty="0">
                <a:solidFill>
                  <a:srgbClr val="000000"/>
                </a:solidFill>
                <a:latin typeface="Arial Narrow" charset="0"/>
              </a:rPr>
              <a:t>Penetration probe</a:t>
            </a:r>
          </a:p>
          <a:p>
            <a:pPr marL="694944" lvl="2" indent="-347472" eaLnBrk="1" hangingPunct="1">
              <a:lnSpc>
                <a:spcPct val="100000"/>
              </a:lnSpc>
              <a:spcBef>
                <a:spcPts val="900"/>
              </a:spcBef>
              <a:defRPr/>
            </a:pPr>
            <a:r>
              <a:rPr lang="en-US" dirty="0">
                <a:solidFill>
                  <a:srgbClr val="000000"/>
                </a:solidFill>
                <a:latin typeface="Arial Narrow" charset="0"/>
              </a:rPr>
              <a:t>Air probe</a:t>
            </a:r>
          </a:p>
          <a:p>
            <a:pPr marL="347472" lvl="1" indent="-347472" eaLnBrk="1" hangingPunct="1">
              <a:lnSpc>
                <a:spcPct val="100000"/>
              </a:lnSpc>
              <a:spcBef>
                <a:spcPts val="900"/>
              </a:spcBef>
              <a:defRPr/>
            </a:pPr>
            <a:r>
              <a:rPr lang="en-US" dirty="0">
                <a:solidFill>
                  <a:srgbClr val="000000"/>
                </a:solidFill>
                <a:latin typeface="Arial Narrow" charset="0"/>
              </a:rPr>
              <a:t>Have a sensing area on the tip of their probe</a:t>
            </a:r>
          </a:p>
        </p:txBody>
      </p:sp>
      <p:sp>
        <p:nvSpPr>
          <p:cNvPr id="115716"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4-8</a:t>
            </a:r>
          </a:p>
        </p:txBody>
      </p:sp>
      <p:sp>
        <p:nvSpPr>
          <p:cNvPr id="115717"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6" y="1244334"/>
            <a:ext cx="2100072" cy="1820062"/>
          </a:xfrm>
          <a:prstGeom prst="rect">
            <a:avLst/>
          </a:prstGeom>
        </p:spPr>
      </p:pic>
    </p:spTree>
    <p:extLst>
      <p:ext uri="{BB962C8B-B14F-4D97-AF65-F5344CB8AC3E}">
        <p14:creationId xmlns:p14="http://schemas.microsoft.com/office/powerpoint/2010/main" val="7903112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Infrared </a:t>
            </a:r>
            <a:r>
              <a:rPr lang="en-US" dirty="0" smtClean="0">
                <a:latin typeface="Arial Narrow" charset="0"/>
                <a:cs typeface="+mn-cs"/>
              </a:rPr>
              <a:t>(laser</a:t>
            </a:r>
            <a:r>
              <a:rPr lang="en-US" dirty="0">
                <a:latin typeface="Arial Narrow" charset="0"/>
                <a:cs typeface="+mn-cs"/>
              </a:rPr>
              <a:t>) </a:t>
            </a:r>
            <a:r>
              <a:rPr lang="en-US" dirty="0" smtClean="0">
                <a:latin typeface="Arial Narrow" charset="0"/>
                <a:cs typeface="+mn-cs"/>
              </a:rPr>
              <a:t>thermometers: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Used to measure the surface temperature of food and equipment</a:t>
            </a:r>
          </a:p>
          <a:p>
            <a:pPr marL="347472" lvl="1" indent="-347472" eaLnBrk="1" hangingPunct="1">
              <a:lnSpc>
                <a:spcPct val="100000"/>
              </a:lnSpc>
              <a:spcBef>
                <a:spcPts val="900"/>
              </a:spcBef>
              <a:defRPr/>
            </a:pPr>
            <a:r>
              <a:rPr lang="en-US" dirty="0">
                <a:latin typeface="Arial Narrow" charset="0"/>
              </a:rPr>
              <a:t>Hold as close to the food or equipment as possible </a:t>
            </a:r>
          </a:p>
          <a:p>
            <a:pPr marL="347472" lvl="1" indent="-347472" eaLnBrk="1" hangingPunct="1">
              <a:lnSpc>
                <a:spcPct val="100000"/>
              </a:lnSpc>
              <a:spcBef>
                <a:spcPts val="900"/>
              </a:spcBef>
              <a:defRPr/>
            </a:pPr>
            <a:r>
              <a:rPr lang="en-US" dirty="0">
                <a:latin typeface="Arial Narrow" charset="0"/>
              </a:rPr>
              <a:t>Remove anything between the thermometer and the food, food package, or equipment</a:t>
            </a:r>
          </a:p>
          <a:p>
            <a:pPr marL="347472" lvl="1" indent="-347472" eaLnBrk="1" hangingPunct="1">
              <a:lnSpc>
                <a:spcPct val="100000"/>
              </a:lnSpc>
              <a:spcBef>
                <a:spcPts val="900"/>
              </a:spcBef>
              <a:defRPr/>
            </a:pPr>
            <a:r>
              <a:rPr lang="en-US" dirty="0">
                <a:latin typeface="Arial Narrow" charset="0"/>
              </a:rPr>
              <a:t>Follow manufacturers</a:t>
            </a:r>
            <a:r>
              <a:rPr lang="ja-JP" altLang="en-US" dirty="0">
                <a:latin typeface="Arial Narrow" charset="0"/>
              </a:rPr>
              <a:t>’</a:t>
            </a:r>
            <a:r>
              <a:rPr lang="en-US" dirty="0">
                <a:latin typeface="Arial Narrow" charset="0"/>
              </a:rPr>
              <a:t> guidelines</a:t>
            </a:r>
            <a:r>
              <a:rPr lang="en-US" sz="2000" dirty="0">
                <a:latin typeface="Arial Narrow" charset="0"/>
              </a:rPr>
              <a:t> </a:t>
            </a:r>
          </a:p>
        </p:txBody>
      </p:sp>
      <p:sp>
        <p:nvSpPr>
          <p:cNvPr id="116740"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4-9</a:t>
            </a:r>
          </a:p>
        </p:txBody>
      </p:sp>
      <p:sp>
        <p:nvSpPr>
          <p:cNvPr id="116741"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136650"/>
            <a:ext cx="2103120" cy="1975104"/>
          </a:xfrm>
          <a:prstGeom prst="rect">
            <a:avLst/>
          </a:prstGeom>
        </p:spPr>
      </p:pic>
    </p:spTree>
    <p:extLst>
      <p:ext uri="{BB962C8B-B14F-4D97-AF65-F5344CB8AC3E}">
        <p14:creationId xmlns:p14="http://schemas.microsoft.com/office/powerpoint/2010/main" val="5408755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93192" y="1143000"/>
            <a:ext cx="5724069" cy="4910433"/>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Time-temperature indicators </a:t>
            </a:r>
            <a:r>
              <a:rPr lang="en-US" sz="2400" b="1" dirty="0">
                <a:solidFill>
                  <a:srgbClr val="005CAB"/>
                </a:solidFill>
                <a:ea typeface="+mn-ea"/>
                <a:cs typeface="+mn-cs"/>
              </a:rPr>
              <a:t>(TTI</a:t>
            </a:r>
            <a:r>
              <a:rPr lang="en-US" sz="2400" b="1" dirty="0" smtClean="0">
                <a:solidFill>
                  <a:srgbClr val="005CAB"/>
                </a:solidFill>
                <a:ea typeface="+mn-ea"/>
                <a:cs typeface="+mn-cs"/>
              </a:rPr>
              <a:t>):</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a:t>Monitor both time and temperature</a:t>
            </a:r>
          </a:p>
          <a:p>
            <a:pPr marL="347472" lvl="1" indent="-347472" eaLnBrk="1" hangingPunct="1">
              <a:lnSpc>
                <a:spcPct val="100000"/>
              </a:lnSpc>
              <a:spcBef>
                <a:spcPts val="900"/>
              </a:spcBef>
              <a:buFont typeface="Wingdings" pitchFamily="2" charset="2"/>
              <a:buChar char="l"/>
              <a:defRPr/>
            </a:pPr>
            <a:r>
              <a:rPr lang="en-US" dirty="0"/>
              <a:t>Are attached to packages by the supplier</a:t>
            </a:r>
          </a:p>
          <a:p>
            <a:pPr marL="347472" lvl="1" indent="-347472" eaLnBrk="1" hangingPunct="1">
              <a:lnSpc>
                <a:spcPct val="100000"/>
              </a:lnSpc>
              <a:spcBef>
                <a:spcPts val="900"/>
              </a:spcBef>
              <a:buFont typeface="Wingdings" pitchFamily="2" charset="2"/>
              <a:buChar char="l"/>
              <a:defRPr/>
            </a:pPr>
            <a:r>
              <a:rPr lang="en-US" dirty="0"/>
              <a:t>A color change appears on the device when </a:t>
            </a:r>
            <a:r>
              <a:rPr lang="en-US" dirty="0" smtClean="0"/>
              <a:t/>
            </a:r>
            <a:br>
              <a:rPr lang="en-US" dirty="0" smtClean="0"/>
            </a:br>
            <a:r>
              <a:rPr lang="en-US" dirty="0" smtClean="0"/>
              <a:t>time</a:t>
            </a:r>
            <a:r>
              <a:rPr lang="en-US" dirty="0"/>
              <a:t>-temperature abuse has occurred </a:t>
            </a:r>
          </a:p>
          <a:p>
            <a:pPr marL="0" indent="0" eaLnBrk="1" hangingPunct="1">
              <a:buFont typeface="Wingdings" pitchFamily="2" charset="2"/>
              <a:buNone/>
              <a:defRPr/>
            </a:pPr>
            <a:r>
              <a:rPr lang="en-US" dirty="0" smtClean="0">
                <a:ea typeface="+mn-ea"/>
                <a:cs typeface="+mn-cs"/>
              </a:rPr>
              <a:t>Maximum registering tape:</a:t>
            </a:r>
          </a:p>
          <a:p>
            <a:pPr marL="347472" lvl="1" indent="-347472" eaLnBrk="1" hangingPunct="1">
              <a:lnSpc>
                <a:spcPct val="100000"/>
              </a:lnSpc>
              <a:spcBef>
                <a:spcPts val="900"/>
              </a:spcBef>
              <a:buFont typeface="Wingdings" pitchFamily="2" charset="2"/>
              <a:buChar char="l"/>
              <a:defRPr/>
            </a:pPr>
            <a:r>
              <a:rPr lang="en-US" dirty="0" smtClean="0"/>
              <a:t>Indicates the highest temperature reached </a:t>
            </a:r>
            <a:br>
              <a:rPr lang="en-US" dirty="0" smtClean="0"/>
            </a:br>
            <a:r>
              <a:rPr lang="en-US" dirty="0" smtClean="0"/>
              <a:t>during use </a:t>
            </a:r>
          </a:p>
          <a:p>
            <a:pPr marL="347472" lvl="1" indent="-347472" eaLnBrk="1" hangingPunct="1">
              <a:lnSpc>
                <a:spcPct val="100000"/>
              </a:lnSpc>
              <a:spcBef>
                <a:spcPts val="900"/>
              </a:spcBef>
              <a:buFont typeface="Wingdings" pitchFamily="2" charset="2"/>
              <a:buChar char="l"/>
              <a:defRPr/>
            </a:pPr>
            <a:r>
              <a:rPr lang="en-US" dirty="0" smtClean="0"/>
              <a:t>Used where temperature readings cannot </a:t>
            </a:r>
            <a:br>
              <a:rPr lang="en-US" dirty="0" smtClean="0"/>
            </a:br>
            <a:r>
              <a:rPr lang="en-US" dirty="0" smtClean="0"/>
              <a:t>be continuously observed</a:t>
            </a:r>
          </a:p>
          <a:p>
            <a:pPr marL="571500" lvl="1" indent="-457200" eaLnBrk="1" hangingPunct="1">
              <a:buFont typeface="Wingdings" pitchFamily="2" charset="2"/>
              <a:buChar char="l"/>
              <a:defRPr/>
            </a:pPr>
            <a:endParaRPr lang="en-US" dirty="0" smtClean="0"/>
          </a:p>
        </p:txBody>
      </p:sp>
      <p:sp>
        <p:nvSpPr>
          <p:cNvPr id="117764"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4-10</a:t>
            </a:r>
          </a:p>
        </p:txBody>
      </p:sp>
      <p:sp>
        <p:nvSpPr>
          <p:cNvPr id="117765" name="Rectangle 15"/>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Monitoring Time and Temperature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128" y="1243013"/>
            <a:ext cx="2105352" cy="1661160"/>
          </a:xfrm>
          <a:prstGeom prst="rect">
            <a:avLst/>
          </a:prstGeom>
        </p:spPr>
      </p:pic>
    </p:spTree>
    <p:extLst>
      <p:ext uri="{BB962C8B-B14F-4D97-AF65-F5344CB8AC3E}">
        <p14:creationId xmlns:p14="http://schemas.microsoft.com/office/powerpoint/2010/main" val="17957211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393192" y="1143000"/>
            <a:ext cx="5118100" cy="4148455"/>
          </a:xfrm>
        </p:spPr>
        <p:txBody>
          <a:bodyPr/>
          <a:lstStyle/>
          <a:p>
            <a:pPr eaLnBrk="1" hangingPunct="1">
              <a:lnSpc>
                <a:spcPct val="80000"/>
              </a:lnSpc>
              <a:defRPr/>
            </a:pPr>
            <a:r>
              <a:rPr lang="en-US" dirty="0">
                <a:latin typeface="Arial Narrow" charset="0"/>
                <a:cs typeface="+mn-cs"/>
              </a:rPr>
              <a:t>When using thermometers:</a:t>
            </a:r>
          </a:p>
          <a:p>
            <a:pPr marL="347472" lvl="1" indent="-347472" eaLnBrk="1" hangingPunct="1">
              <a:lnSpc>
                <a:spcPct val="100000"/>
              </a:lnSpc>
              <a:spcBef>
                <a:spcPts val="900"/>
              </a:spcBef>
              <a:defRPr/>
            </a:pPr>
            <a:r>
              <a:rPr lang="en-US" dirty="0">
                <a:latin typeface="Arial Narrow" charset="0"/>
              </a:rPr>
              <a:t>Wash, rinse, sanitize, and air-dry thermometers before and after using them</a:t>
            </a:r>
          </a:p>
          <a:p>
            <a:pPr marL="347472" lvl="1" indent="-347472" eaLnBrk="1" hangingPunct="1">
              <a:lnSpc>
                <a:spcPct val="100000"/>
              </a:lnSpc>
              <a:spcBef>
                <a:spcPts val="900"/>
              </a:spcBef>
              <a:defRPr/>
            </a:pPr>
            <a:r>
              <a:rPr lang="en-US" dirty="0">
                <a:latin typeface="Arial Narrow" charset="0"/>
              </a:rPr>
              <a:t>Calibrate them before each shift to </a:t>
            </a:r>
            <a:r>
              <a:rPr lang="en-US" dirty="0" smtClean="0">
                <a:latin typeface="Arial Narrow" charset="0"/>
              </a:rPr>
              <a:t/>
            </a:r>
            <a:br>
              <a:rPr lang="en-US" dirty="0" smtClean="0">
                <a:latin typeface="Arial Narrow" charset="0"/>
              </a:rPr>
            </a:br>
            <a:r>
              <a:rPr lang="en-US" dirty="0" smtClean="0">
                <a:latin typeface="Arial Narrow" charset="0"/>
              </a:rPr>
              <a:t>ensure </a:t>
            </a:r>
            <a:r>
              <a:rPr lang="en-US" dirty="0">
                <a:latin typeface="Arial Narrow" charset="0"/>
              </a:rPr>
              <a:t>accuracy</a:t>
            </a:r>
          </a:p>
          <a:p>
            <a:pPr marL="347472" lvl="1" indent="-347472" eaLnBrk="1" hangingPunct="1">
              <a:lnSpc>
                <a:spcPct val="100000"/>
              </a:lnSpc>
              <a:spcBef>
                <a:spcPts val="900"/>
              </a:spcBef>
              <a:defRPr/>
            </a:pPr>
            <a:r>
              <a:rPr lang="en-US" dirty="0">
                <a:latin typeface="Arial Narrow" charset="0"/>
              </a:rPr>
              <a:t>Make sure thermometers used to measure the temperature of food are accurate </a:t>
            </a:r>
            <a:r>
              <a:rPr lang="en-US" dirty="0" smtClean="0">
                <a:latin typeface="Arial Narrow" charset="0"/>
              </a:rPr>
              <a:t>to </a:t>
            </a:r>
            <a:br>
              <a:rPr lang="en-US" dirty="0" smtClean="0">
                <a:latin typeface="Arial Narrow" charset="0"/>
              </a:rPr>
            </a:br>
            <a:r>
              <a:rPr lang="en-US" dirty="0" smtClean="0">
                <a:latin typeface="Arial Narrow" charset="0"/>
              </a:rPr>
              <a:t>+</a:t>
            </a:r>
            <a:r>
              <a:rPr lang="en-US" dirty="0">
                <a:latin typeface="Arial Narrow" charset="0"/>
              </a:rPr>
              <a:t>/- 2°F or +/- 1°C </a:t>
            </a:r>
          </a:p>
          <a:p>
            <a:pPr marL="347472" lvl="1" indent="-347472" eaLnBrk="1" hangingPunct="1">
              <a:lnSpc>
                <a:spcPct val="100000"/>
              </a:lnSpc>
              <a:spcBef>
                <a:spcPts val="900"/>
              </a:spcBef>
              <a:defRPr/>
            </a:pPr>
            <a:r>
              <a:rPr lang="en-US" dirty="0">
                <a:latin typeface="Arial Narrow" charset="0"/>
              </a:rPr>
              <a:t>Only use glass thermometers if they are enclosed in a shatterproof casing </a:t>
            </a:r>
          </a:p>
        </p:txBody>
      </p:sp>
      <p:sp>
        <p:nvSpPr>
          <p:cNvPr id="118787"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18789" name="Text Box 6"/>
          <p:cNvSpPr txBox="1">
            <a:spLocks noChangeArrowheads="1"/>
          </p:cNvSpPr>
          <p:nvPr/>
        </p:nvSpPr>
        <p:spPr bwMode="auto">
          <a:xfrm>
            <a:off x="7936" y="6583363"/>
            <a:ext cx="4794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hangingPunct="1">
              <a:defRPr/>
            </a:pPr>
            <a:r>
              <a:rPr lang="en-US" sz="1200" b="0" dirty="0" smtClean="0">
                <a:solidFill>
                  <a:schemeClr val="tx1"/>
                </a:solidFill>
                <a:cs typeface="+mn-cs"/>
              </a:rPr>
              <a:t>4-11</a:t>
            </a:r>
          </a:p>
        </p:txBody>
      </p:sp>
      <p:sp>
        <p:nvSpPr>
          <p:cNvPr id="118790"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Thermometer Guidelines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48" y="1243013"/>
            <a:ext cx="2099760" cy="1905000"/>
          </a:xfrm>
          <a:prstGeom prst="rect">
            <a:avLst/>
          </a:prstGeom>
        </p:spPr>
      </p:pic>
    </p:spTree>
    <p:extLst>
      <p:ext uri="{BB962C8B-B14F-4D97-AF65-F5344CB8AC3E}">
        <p14:creationId xmlns:p14="http://schemas.microsoft.com/office/powerpoint/2010/main" val="7775030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393192" y="1143000"/>
            <a:ext cx="5408613" cy="3810000"/>
          </a:xfrm>
        </p:spPr>
        <p:txBody>
          <a:bodyPr/>
          <a:lstStyle/>
          <a:p>
            <a:pPr eaLnBrk="1" hangingPunct="1">
              <a:lnSpc>
                <a:spcPct val="80000"/>
              </a:lnSpc>
              <a:defRPr/>
            </a:pPr>
            <a:r>
              <a:rPr lang="en-US" dirty="0">
                <a:latin typeface="Arial Narrow" charset="0"/>
                <a:cs typeface="+mn-cs"/>
              </a:rPr>
              <a:t>When using thermometers: </a:t>
            </a:r>
            <a:endParaRPr lang="en-US" i="1"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Insert the thermometer stem or </a:t>
            </a:r>
            <a:br>
              <a:rPr lang="en-US" dirty="0" smtClean="0">
                <a:latin typeface="Arial Narrow" charset="0"/>
              </a:rPr>
            </a:br>
            <a:r>
              <a:rPr lang="en-US" dirty="0" smtClean="0">
                <a:latin typeface="Arial Narrow" charset="0"/>
              </a:rPr>
              <a:t>probe into thickest part of the product </a:t>
            </a:r>
            <a:br>
              <a:rPr lang="en-US" dirty="0" smtClean="0">
                <a:latin typeface="Arial Narrow" charset="0"/>
              </a:rPr>
            </a:br>
            <a:r>
              <a:rPr lang="en-US" dirty="0" smtClean="0">
                <a:latin typeface="Arial Narrow" charset="0"/>
              </a:rPr>
              <a:t>(usually the center)</a:t>
            </a:r>
          </a:p>
          <a:p>
            <a:pPr marL="347472" lvl="1" indent="-347472" eaLnBrk="1" hangingPunct="1">
              <a:lnSpc>
                <a:spcPct val="100000"/>
              </a:lnSpc>
              <a:spcBef>
                <a:spcPts val="900"/>
              </a:spcBef>
              <a:defRPr/>
            </a:pPr>
            <a:r>
              <a:rPr lang="en-US" dirty="0" smtClean="0">
                <a:latin typeface="Arial Narrow" charset="0"/>
              </a:rPr>
              <a:t>Take </a:t>
            </a:r>
            <a:r>
              <a:rPr lang="en-US" dirty="0">
                <a:latin typeface="Arial Narrow" charset="0"/>
              </a:rPr>
              <a:t>more than one reading in different spots</a:t>
            </a:r>
          </a:p>
          <a:p>
            <a:pPr marL="347472" lvl="1" indent="-347472" eaLnBrk="1" hangingPunct="1">
              <a:lnSpc>
                <a:spcPct val="100000"/>
              </a:lnSpc>
              <a:spcBef>
                <a:spcPts val="900"/>
              </a:spcBef>
              <a:defRPr/>
            </a:pPr>
            <a:r>
              <a:rPr lang="en-US" dirty="0">
                <a:latin typeface="Arial Narrow" charset="0"/>
              </a:rPr>
              <a:t>Wait for the thermometer reading to steady before recording the temperature</a:t>
            </a:r>
          </a:p>
        </p:txBody>
      </p:sp>
      <p:sp>
        <p:nvSpPr>
          <p:cNvPr id="119811"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19813" name="Text Box 6"/>
          <p:cNvSpPr txBox="1">
            <a:spLocks noChangeArrowheads="1"/>
          </p:cNvSpPr>
          <p:nvPr/>
        </p:nvSpPr>
        <p:spPr bwMode="auto">
          <a:xfrm>
            <a:off x="-3477" y="6583363"/>
            <a:ext cx="4908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hangingPunct="1">
              <a:defRPr/>
            </a:pPr>
            <a:r>
              <a:rPr lang="en-US" sz="1200" b="0" dirty="0" smtClean="0">
                <a:solidFill>
                  <a:schemeClr val="tx1"/>
                </a:solidFill>
                <a:cs typeface="+mn-cs"/>
              </a:rPr>
              <a:t>4-12</a:t>
            </a:r>
          </a:p>
        </p:txBody>
      </p:sp>
      <p:sp>
        <p:nvSpPr>
          <p:cNvPr id="11981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Thermometer Guidelines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48" y="1243013"/>
            <a:ext cx="2099760" cy="1905000"/>
          </a:xfrm>
          <a:prstGeom prst="rect">
            <a:avLst/>
          </a:prstGeom>
        </p:spPr>
      </p:pic>
    </p:spTree>
    <p:extLst>
      <p:ext uri="{BB962C8B-B14F-4D97-AF65-F5344CB8AC3E}">
        <p14:creationId xmlns:p14="http://schemas.microsoft.com/office/powerpoint/2010/main" val="15966792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9964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Purchasing</a:t>
            </a:r>
          </a:p>
          <a:p>
            <a:pPr marL="0" indent="0" algn="ctr" eaLnBrk="1" hangingPunct="1">
              <a:spcBef>
                <a:spcPts val="0"/>
              </a:spcBef>
              <a:buFont typeface="Wingdings" pitchFamily="2" charset="2"/>
              <a:buNone/>
              <a:defRPr/>
            </a:pPr>
            <a:r>
              <a:rPr lang="en-US" sz="6000" dirty="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a</a:t>
            </a: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nd</a:t>
            </a: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Receiving</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5-2</a:t>
            </a:r>
          </a:p>
        </p:txBody>
      </p:sp>
    </p:spTree>
    <p:extLst>
      <p:ext uri="{BB962C8B-B14F-4D97-AF65-F5344CB8AC3E}">
        <p14:creationId xmlns:p14="http://schemas.microsoft.com/office/powerpoint/2010/main" val="35804988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2" y="1143000"/>
            <a:ext cx="6311805" cy="4700507"/>
          </a:xfrm>
        </p:spPr>
        <p:txBody>
          <a:bodyPr/>
          <a:lstStyle/>
          <a:p>
            <a:pPr marL="0" indent="0" eaLnBrk="1" hangingPunct="1">
              <a:defRPr/>
            </a:pPr>
            <a:r>
              <a:rPr lang="en-US" dirty="0">
                <a:latin typeface="Arial Narrow" charset="0"/>
                <a:cs typeface="+mn-cs"/>
              </a:rPr>
              <a:t>Key </a:t>
            </a:r>
            <a:r>
              <a:rPr lang="en-US" dirty="0" smtClean="0">
                <a:latin typeface="Arial Narrow" charset="0"/>
                <a:cs typeface="+mn-cs"/>
              </a:rPr>
              <a:t>drop deliveries: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Supplier is given </a:t>
            </a:r>
            <a:r>
              <a:rPr lang="en-US" dirty="0" smtClean="0">
                <a:solidFill>
                  <a:srgbClr val="000000"/>
                </a:solidFill>
                <a:latin typeface="Arial Narrow" charset="0"/>
              </a:rPr>
              <a:t>after-hours </a:t>
            </a:r>
            <a:r>
              <a:rPr lang="en-US" dirty="0">
                <a:solidFill>
                  <a:srgbClr val="000000"/>
                </a:solidFill>
                <a:latin typeface="Arial Narrow" charset="0"/>
              </a:rPr>
              <a:t>access to the operation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 make deliveries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Deliveries must meet the following </a:t>
            </a:r>
            <a:r>
              <a:rPr lang="en-US" dirty="0" smtClean="0">
                <a:solidFill>
                  <a:srgbClr val="000000"/>
                </a:solidFill>
                <a:latin typeface="Arial Narrow" charset="0"/>
              </a:rPr>
              <a:t>criteria</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Be inspected upon arrival at the operation</a:t>
            </a:r>
          </a:p>
          <a:p>
            <a:pPr marL="694944" lvl="2" indent="-347472" eaLnBrk="1" hangingPunct="1">
              <a:lnSpc>
                <a:spcPct val="100000"/>
              </a:lnSpc>
              <a:spcBef>
                <a:spcPts val="900"/>
              </a:spcBef>
              <a:defRPr/>
            </a:pPr>
            <a:r>
              <a:rPr lang="en-US" dirty="0">
                <a:solidFill>
                  <a:srgbClr val="000000"/>
                </a:solidFill>
                <a:latin typeface="Arial Narrow" charset="0"/>
              </a:rPr>
              <a:t>Be from an approved source</a:t>
            </a:r>
          </a:p>
          <a:p>
            <a:pPr marL="694944" lvl="2" indent="-347472" eaLnBrk="1" hangingPunct="1">
              <a:lnSpc>
                <a:spcPct val="100000"/>
              </a:lnSpc>
              <a:spcBef>
                <a:spcPts val="900"/>
              </a:spcBef>
              <a:defRPr/>
            </a:pPr>
            <a:r>
              <a:rPr lang="en-US" dirty="0">
                <a:solidFill>
                  <a:srgbClr val="000000"/>
                </a:solidFill>
                <a:latin typeface="Arial Narrow" charset="0"/>
              </a:rPr>
              <a:t>Have been placed in the correct storage location to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maintain the </a:t>
            </a:r>
            <a:r>
              <a:rPr lang="en-US" dirty="0">
                <a:solidFill>
                  <a:srgbClr val="000000"/>
                </a:solidFill>
                <a:latin typeface="Arial Narrow" charset="0"/>
              </a:rPr>
              <a:t>required temperature </a:t>
            </a:r>
          </a:p>
          <a:p>
            <a:pPr marL="694944" lvl="2" indent="-347472" eaLnBrk="1" hangingPunct="1">
              <a:lnSpc>
                <a:spcPct val="100000"/>
              </a:lnSpc>
              <a:spcBef>
                <a:spcPts val="900"/>
              </a:spcBef>
              <a:defRPr/>
            </a:pPr>
            <a:r>
              <a:rPr lang="en-US" dirty="0">
                <a:solidFill>
                  <a:srgbClr val="000000"/>
                </a:solidFill>
                <a:latin typeface="Arial Narrow" charset="0"/>
              </a:rPr>
              <a:t>Have been protected from contamination in storage</a:t>
            </a:r>
          </a:p>
          <a:p>
            <a:pPr marL="694944" lvl="2" indent="-347472" eaLnBrk="1" hangingPunct="1">
              <a:lnSpc>
                <a:spcPct val="100000"/>
              </a:lnSpc>
              <a:spcBef>
                <a:spcPts val="900"/>
              </a:spcBef>
              <a:defRPr/>
            </a:pPr>
            <a:r>
              <a:rPr lang="en-US" dirty="0">
                <a:solidFill>
                  <a:schemeClr val="tx1"/>
                </a:solidFill>
                <a:latin typeface="Arial Narrow" charset="0"/>
              </a:rPr>
              <a:t>Is </a:t>
            </a:r>
            <a:r>
              <a:rPr lang="en-US" dirty="0" smtClean="0">
                <a:solidFill>
                  <a:srgbClr val="FF0000"/>
                </a:solidFill>
                <a:latin typeface="Arial Narrow" charset="0"/>
              </a:rPr>
              <a:t>NOT</a:t>
            </a:r>
            <a:r>
              <a:rPr lang="en-US" dirty="0">
                <a:solidFill>
                  <a:srgbClr val="FF0000"/>
                </a:solidFill>
                <a:latin typeface="Arial Narrow" charset="0"/>
              </a:rPr>
              <a:t> </a:t>
            </a:r>
            <a:r>
              <a:rPr lang="en-US" dirty="0" smtClean="0">
                <a:solidFill>
                  <a:srgbClr val="000000"/>
                </a:solidFill>
                <a:latin typeface="Arial Narrow" charset="0"/>
              </a:rPr>
              <a:t>contaminated </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Is honestly presented</a:t>
            </a:r>
          </a:p>
          <a:p>
            <a:pPr marL="571500" lvl="1" indent="-457200" eaLnBrk="1" hangingPunct="1">
              <a:defRPr/>
            </a:pPr>
            <a:endParaRPr lang="en-US" dirty="0">
              <a:solidFill>
                <a:srgbClr val="000000"/>
              </a:solidFill>
              <a:latin typeface="Arial Narrow" charset="0"/>
            </a:endParaRPr>
          </a:p>
        </p:txBody>
      </p:sp>
      <p:sp>
        <p:nvSpPr>
          <p:cNvPr id="1239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5-3</a:t>
            </a:r>
          </a:p>
        </p:txBody>
      </p:sp>
      <p:sp>
        <p:nvSpPr>
          <p:cNvPr id="1239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val="36669552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393192" y="1143000"/>
            <a:ext cx="6691759" cy="4827852"/>
          </a:xfrm>
        </p:spPr>
        <p:txBody>
          <a:bodyPr/>
          <a:lstStyle/>
          <a:p>
            <a:pPr marL="0" indent="0" eaLnBrk="1" hangingPunct="1">
              <a:defRPr/>
            </a:pPr>
            <a:r>
              <a:rPr lang="en-US" dirty="0" smtClean="0">
                <a:latin typeface="Arial Narrow" charset="0"/>
                <a:cs typeface="+mn-cs"/>
              </a:rPr>
              <a:t>Recalls: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Identify the recalled food items </a:t>
            </a:r>
          </a:p>
          <a:p>
            <a:pPr marL="347472" lvl="1" indent="-347472" eaLnBrk="1" hangingPunct="1">
              <a:lnSpc>
                <a:spcPct val="100000"/>
              </a:lnSpc>
              <a:spcBef>
                <a:spcPts val="900"/>
              </a:spcBef>
              <a:defRPr/>
            </a:pPr>
            <a:r>
              <a:rPr lang="en-US" dirty="0">
                <a:solidFill>
                  <a:srgbClr val="000000"/>
                </a:solidFill>
                <a:latin typeface="Arial Narrow" charset="0"/>
              </a:rPr>
              <a:t>Remove the item from inventory, and place it in a secure and appropriate </a:t>
            </a:r>
            <a:r>
              <a:rPr lang="en-US" dirty="0" smtClean="0">
                <a:solidFill>
                  <a:srgbClr val="000000"/>
                </a:solidFill>
                <a:latin typeface="Arial Narrow" charset="0"/>
              </a:rPr>
              <a:t>location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Store the item separately from food, utensils, equipment, linens, and single-use </a:t>
            </a:r>
            <a:r>
              <a:rPr lang="en-US" dirty="0" smtClean="0">
                <a:solidFill>
                  <a:srgbClr val="000000"/>
                </a:solidFill>
                <a:latin typeface="Arial Narrow" charset="0"/>
              </a:rPr>
              <a:t>items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Label the item in a way that will prevent it from being placed back in </a:t>
            </a:r>
            <a:r>
              <a:rPr lang="en-US" dirty="0" smtClean="0">
                <a:solidFill>
                  <a:srgbClr val="000000"/>
                </a:solidFill>
                <a:latin typeface="Arial Narrow" charset="0"/>
              </a:rPr>
              <a:t>inventory</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Inform staff not to use the </a:t>
            </a:r>
            <a:r>
              <a:rPr lang="en-US" dirty="0" smtClean="0">
                <a:solidFill>
                  <a:srgbClr val="000000"/>
                </a:solidFill>
                <a:latin typeface="Arial Narrow" charset="0"/>
              </a:rPr>
              <a:t>product</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Refer to the vendor</a:t>
            </a:r>
            <a:r>
              <a:rPr lang="ja-JP" altLang="en-US" dirty="0">
                <a:solidFill>
                  <a:srgbClr val="000000"/>
                </a:solidFill>
                <a:latin typeface="Arial Narrow" charset="0"/>
              </a:rPr>
              <a:t>’</a:t>
            </a:r>
            <a:r>
              <a:rPr lang="en-US" dirty="0">
                <a:solidFill>
                  <a:srgbClr val="000000"/>
                </a:solidFill>
                <a:latin typeface="Arial Narrow" charset="0"/>
              </a:rPr>
              <a:t>s notification or recall notice to </a:t>
            </a:r>
            <a:r>
              <a:rPr lang="en-US" dirty="0" smtClean="0">
                <a:solidFill>
                  <a:srgbClr val="000000"/>
                </a:solidFill>
                <a:latin typeface="Arial Narrow" charset="0"/>
              </a:rPr>
              <a:t>determine </a:t>
            </a:r>
            <a:r>
              <a:rPr lang="en-US" dirty="0">
                <a:solidFill>
                  <a:srgbClr val="000000"/>
                </a:solidFill>
                <a:latin typeface="Arial Narrow" charset="0"/>
              </a:rPr>
              <a:t>what to do with the </a:t>
            </a:r>
            <a:r>
              <a:rPr lang="en-US" dirty="0" smtClean="0">
                <a:solidFill>
                  <a:srgbClr val="000000"/>
                </a:solidFill>
                <a:latin typeface="Arial Narrow" charset="0"/>
              </a:rPr>
              <a:t>item</a:t>
            </a:r>
            <a:endParaRPr lang="en-US" dirty="0">
              <a:latin typeface="Arial Narrow" charset="0"/>
            </a:endParaRPr>
          </a:p>
        </p:txBody>
      </p:sp>
      <p:sp>
        <p:nvSpPr>
          <p:cNvPr id="12595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5-4</a:t>
            </a:r>
          </a:p>
        </p:txBody>
      </p:sp>
      <p:sp>
        <p:nvSpPr>
          <p:cNvPr id="125956"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val="30184218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ChangeArrowheads="1"/>
          </p:cNvSpPr>
          <p:nvPr/>
        </p:nvSpPr>
        <p:spPr bwMode="auto">
          <a:xfrm>
            <a:off x="7251700" y="4203700"/>
            <a:ext cx="215900" cy="1257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26979"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5-5</a:t>
            </a:r>
          </a:p>
        </p:txBody>
      </p:sp>
      <p:sp>
        <p:nvSpPr>
          <p:cNvPr id="126980" name="Rectangle 7"/>
          <p:cNvSpPr txBox="1">
            <a:spLocks noChangeArrowheads="1"/>
          </p:cNvSpPr>
          <p:nvPr/>
        </p:nvSpPr>
        <p:spPr bwMode="auto">
          <a:xfrm>
            <a:off x="393192" y="158750"/>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r>
              <a:rPr lang="en-US" sz="2800" dirty="0" smtClean="0">
                <a:solidFill>
                  <a:schemeClr val="bg1"/>
                </a:solidFill>
                <a:latin typeface="Arial Narrow" charset="0"/>
                <a:cs typeface="+mn-cs"/>
              </a:rPr>
              <a:t>Receiving and Inspecting</a:t>
            </a:r>
          </a:p>
        </p:txBody>
      </p:sp>
      <p:sp>
        <p:nvSpPr>
          <p:cNvPr id="126982" name="Rectangle 3"/>
          <p:cNvSpPr txBox="1">
            <a:spLocks noChangeArrowheads="1"/>
          </p:cNvSpPr>
          <p:nvPr/>
        </p:nvSpPr>
        <p:spPr bwMode="auto">
          <a:xfrm>
            <a:off x="393192" y="1143000"/>
            <a:ext cx="5891994"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meat, poultry, </a:t>
            </a:r>
            <a:br>
              <a:rPr lang="en-US" sz="2400" dirty="0" smtClean="0">
                <a:solidFill>
                  <a:srgbClr val="005CAB"/>
                </a:solidFill>
                <a:latin typeface="Arial Narrow" charset="0"/>
                <a:cs typeface="+mn-cs"/>
              </a:rPr>
            </a:br>
            <a:r>
              <a:rPr lang="en-US" sz="2400" dirty="0" smtClean="0">
                <a:solidFill>
                  <a:srgbClr val="005CAB"/>
                </a:solidFill>
                <a:latin typeface="Arial Narrow" charset="0"/>
                <a:cs typeface="+mn-cs"/>
              </a:rPr>
              <a:t>and fish:</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000000"/>
                </a:solidFill>
                <a:latin typeface="Arial Narrow" charset="0"/>
                <a:cs typeface="+mn-cs"/>
              </a:rPr>
              <a:t>Insert the thermometer stem or probe into the thickest part of the food (usually the center</a:t>
            </a:r>
            <a:r>
              <a:rPr lang="en-US" sz="2200" dirty="0" smtClean="0">
                <a:solidFill>
                  <a:srgbClr val="000000"/>
                </a:solidFill>
                <a:latin typeface="Arial Narrow" charset="0"/>
                <a:cs typeface="+mn-cs"/>
              </a:rPr>
              <a:t>)</a:t>
            </a:r>
            <a:endParaRPr lang="en-US" sz="2200" dirty="0" smtClean="0">
              <a:solidFill>
                <a:srgbClr val="231F20"/>
              </a:solidFill>
              <a:latin typeface="Arial Narrow"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896" y="1243013"/>
            <a:ext cx="2100864" cy="1232422"/>
          </a:xfrm>
          <a:prstGeom prst="rect">
            <a:avLst/>
          </a:prstGeom>
        </p:spPr>
      </p:pic>
    </p:spTree>
    <p:extLst>
      <p:ext uri="{BB962C8B-B14F-4D97-AF65-F5344CB8AC3E}">
        <p14:creationId xmlns:p14="http://schemas.microsoft.com/office/powerpoint/2010/main" val="3912210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a:xfrm>
            <a:off x="390525" y="158750"/>
            <a:ext cx="8245475" cy="519112"/>
          </a:xfrm>
        </p:spPr>
        <p:txBody>
          <a:bodyPr/>
          <a:lstStyle/>
          <a:p>
            <a:pPr eaLnBrk="1" hangingPunct="1">
              <a:defRPr/>
            </a:pPr>
            <a:r>
              <a:rPr lang="en-US" dirty="0">
                <a:latin typeface="Arial Narrow" charset="0"/>
                <a:cs typeface="+mj-cs"/>
              </a:rPr>
              <a:t>How Food Becomes Unsafe </a:t>
            </a:r>
          </a:p>
        </p:txBody>
      </p:sp>
      <p:sp>
        <p:nvSpPr>
          <p:cNvPr id="15362" name="Rectangle 3"/>
          <p:cNvSpPr>
            <a:spLocks noGrp="1" noChangeArrowheads="1"/>
          </p:cNvSpPr>
          <p:nvPr>
            <p:ph idx="1"/>
          </p:nvPr>
        </p:nvSpPr>
        <p:spPr>
          <a:xfrm>
            <a:off x="390525" y="1143000"/>
            <a:ext cx="5402263" cy="4983163"/>
          </a:xfrm>
        </p:spPr>
        <p:txBody>
          <a:bodyPr/>
          <a:lstStyle/>
          <a:p>
            <a:pPr marL="0" indent="0" eaLnBrk="1" hangingPunct="1">
              <a:buFont typeface="Wingdings" pitchFamily="2" charset="2"/>
              <a:buNone/>
              <a:defRPr/>
            </a:pPr>
            <a:r>
              <a:rPr lang="en-US" dirty="0" smtClean="0">
                <a:ea typeface="+mn-ea"/>
                <a:cs typeface="+mn-cs"/>
              </a:rPr>
              <a:t>Poor </a:t>
            </a:r>
            <a:r>
              <a:rPr lang="en-US" dirty="0">
                <a:ea typeface="+mn-ea"/>
                <a:cs typeface="+mn-cs"/>
              </a:rPr>
              <a:t>c</a:t>
            </a:r>
            <a:r>
              <a:rPr lang="en-US" dirty="0" smtClean="0">
                <a:ea typeface="+mn-ea"/>
                <a:cs typeface="+mn-cs"/>
              </a:rPr>
              <a:t>leaning and sanitizing: </a:t>
            </a:r>
          </a:p>
          <a:p>
            <a:pPr marL="347472" lvl="1" indent="-347472" eaLnBrk="1" hangingPunct="1">
              <a:lnSpc>
                <a:spcPct val="100000"/>
              </a:lnSpc>
              <a:spcBef>
                <a:spcPts val="900"/>
              </a:spcBef>
              <a:buFont typeface="Wingdings" pitchFamily="2" charset="2"/>
              <a:buChar char="l"/>
              <a:defRPr/>
            </a:pPr>
            <a:r>
              <a:rPr lang="en-US" dirty="0" smtClean="0"/>
              <a:t>Equipment and utensils are not washed, rinsed, and sanitized between uses</a:t>
            </a:r>
          </a:p>
          <a:p>
            <a:pPr marL="347472" lvl="1" indent="-347472" eaLnBrk="1" hangingPunct="1">
              <a:lnSpc>
                <a:spcPct val="100000"/>
              </a:lnSpc>
              <a:spcBef>
                <a:spcPts val="900"/>
              </a:spcBef>
              <a:buFont typeface="Wingdings" pitchFamily="2" charset="2"/>
              <a:buChar char="l"/>
              <a:defRPr/>
            </a:pPr>
            <a:r>
              <a:rPr lang="en-US" dirty="0" smtClean="0"/>
              <a:t>Food contact surfaces are wiped clean instead of being washed, rinsed, and sanitized</a:t>
            </a:r>
          </a:p>
          <a:p>
            <a:pPr marL="347472" lvl="1" indent="-347472" eaLnBrk="1" hangingPunct="1">
              <a:lnSpc>
                <a:spcPct val="100000"/>
              </a:lnSpc>
              <a:spcBef>
                <a:spcPts val="900"/>
              </a:spcBef>
              <a:buFont typeface="Wingdings" pitchFamily="2" charset="2"/>
              <a:buChar char="l"/>
              <a:defRPr/>
            </a:pPr>
            <a:r>
              <a:rPr lang="en-US" dirty="0" smtClean="0"/>
              <a:t>Wiping cloths are not stored in a sanitizer solution between uses</a:t>
            </a:r>
          </a:p>
          <a:p>
            <a:pPr marL="347472" lvl="1" indent="-347472" eaLnBrk="1" hangingPunct="1">
              <a:lnSpc>
                <a:spcPct val="100000"/>
              </a:lnSpc>
              <a:spcBef>
                <a:spcPts val="900"/>
              </a:spcBef>
              <a:buFont typeface="Wingdings" pitchFamily="2" charset="2"/>
              <a:buChar char="l"/>
              <a:defRPr/>
            </a:pPr>
            <a:r>
              <a:rPr lang="en-US" dirty="0" smtClean="0"/>
              <a:t>Sanitizer solution was not prepared correctly</a:t>
            </a:r>
          </a:p>
          <a:p>
            <a:pPr marL="114300" lvl="1" indent="0" eaLnBrk="1" hangingPunct="1">
              <a:buFont typeface="Wingdings" pitchFamily="2" charset="2"/>
              <a:buNone/>
              <a:defRPr/>
            </a:pPr>
            <a:endParaRPr lang="en-US" dirty="0" smtClean="0"/>
          </a:p>
        </p:txBody>
      </p:sp>
      <p:sp>
        <p:nvSpPr>
          <p:cNvPr id="3072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1-6</a:t>
            </a:r>
          </a:p>
        </p:txBody>
      </p:sp>
      <p:sp>
        <p:nvSpPr>
          <p:cNvPr id="64516" name="TextBox 6"/>
          <p:cNvSpPr txBox="1">
            <a:spLocks noChangeArrowheads="1"/>
          </p:cNvSpPr>
          <p:nvPr/>
        </p:nvSpPr>
        <p:spPr bwMode="auto">
          <a:xfrm>
            <a:off x="6629400" y="3038475"/>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t>Pg  1.5 SSF 6e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1652016"/>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5-6</a:t>
            </a:r>
          </a:p>
        </p:txBody>
      </p:sp>
      <p:sp>
        <p:nvSpPr>
          <p:cNvPr id="12800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
        <p:nvSpPr>
          <p:cNvPr id="128005" name="Rectangle 3"/>
          <p:cNvSpPr txBox="1">
            <a:spLocks noChangeArrowheads="1"/>
          </p:cNvSpPr>
          <p:nvPr/>
        </p:nvSpPr>
        <p:spPr bwMode="auto">
          <a:xfrm>
            <a:off x="393192" y="1143000"/>
            <a:ext cx="5692584" cy="467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ROP Food </a:t>
            </a:r>
            <a:br>
              <a:rPr lang="en-US" sz="2400" dirty="0" smtClean="0">
                <a:solidFill>
                  <a:srgbClr val="005CAB"/>
                </a:solidFill>
                <a:latin typeface="Arial Narrow" charset="0"/>
                <a:cs typeface="+mn-cs"/>
              </a:rPr>
            </a:br>
            <a:r>
              <a:rPr lang="en-US" sz="2400" dirty="0" smtClean="0">
                <a:solidFill>
                  <a:srgbClr val="005CAB"/>
                </a:solidFill>
                <a:latin typeface="Arial Narrow" charset="0"/>
                <a:cs typeface="+mn-cs"/>
              </a:rPr>
              <a:t>(MAP, vacuum-packed, and </a:t>
            </a:r>
            <a:r>
              <a:rPr lang="en-US" sz="2400" i="1" dirty="0" smtClean="0">
                <a:solidFill>
                  <a:srgbClr val="005CAB"/>
                </a:solidFill>
                <a:latin typeface="Arial Narrow" charset="0"/>
                <a:cs typeface="+mn-cs"/>
              </a:rPr>
              <a:t>sous vide</a:t>
            </a:r>
            <a:r>
              <a:rPr lang="en-US" sz="2400" dirty="0" smtClean="0">
                <a:solidFill>
                  <a:srgbClr val="005CAB"/>
                </a:solidFill>
                <a:latin typeface="Arial Narrow" charset="0"/>
                <a:cs typeface="+mn-cs"/>
              </a:rPr>
              <a:t> food): </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Insert the thermometer stem or probe between </a:t>
            </a:r>
            <a:br>
              <a:rPr lang="en-US" sz="2200" b="0" dirty="0" smtClean="0">
                <a:solidFill>
                  <a:srgbClr val="231F20"/>
                </a:solidFill>
                <a:latin typeface="Arial Narrow" charset="0"/>
                <a:cs typeface="+mn-cs"/>
              </a:rPr>
            </a:br>
            <a:r>
              <a:rPr lang="en-US" sz="2200" b="0" dirty="0" smtClean="0">
                <a:solidFill>
                  <a:srgbClr val="231F20"/>
                </a:solidFill>
                <a:latin typeface="Arial Narrow" charset="0"/>
                <a:cs typeface="+mn-cs"/>
              </a:rPr>
              <a:t>two packages</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As an alternative, fold packaging around the thermometer stem or probe</a:t>
            </a:r>
          </a:p>
          <a:p>
            <a:pPr lvl="1" eaLnBrk="1" hangingPunct="1">
              <a:lnSpc>
                <a:spcPct val="90000"/>
              </a:lnSpc>
              <a:spcBef>
                <a:spcPct val="50000"/>
              </a:spcBef>
              <a:buClr>
                <a:srgbClr val="005CAB"/>
              </a:buClr>
              <a:buSzPct val="75000"/>
              <a:buFont typeface="Wingdings" charset="0"/>
              <a:buChar char="l"/>
              <a:defRPr/>
            </a:pPr>
            <a:endParaRPr lang="en-US" sz="2200" dirty="0" smtClean="0">
              <a:solidFill>
                <a:srgbClr val="231F20"/>
              </a:solidFill>
              <a:latin typeface="Arial Narrow"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952"/>
            <a:ext cx="2103120" cy="1233745"/>
          </a:xfrm>
          <a:prstGeom prst="rect">
            <a:avLst/>
          </a:prstGeom>
        </p:spPr>
      </p:pic>
    </p:spTree>
    <p:extLst>
      <p:ext uri="{BB962C8B-B14F-4D97-AF65-F5344CB8AC3E}">
        <p14:creationId xmlns:p14="http://schemas.microsoft.com/office/powerpoint/2010/main" val="29567058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5-7</a:t>
            </a:r>
          </a:p>
        </p:txBody>
      </p:sp>
      <p:sp>
        <p:nvSpPr>
          <p:cNvPr id="12902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
        <p:nvSpPr>
          <p:cNvPr id="129028" name="Rectangle 3"/>
          <p:cNvSpPr txBox="1">
            <a:spLocks noChangeArrowheads="1"/>
          </p:cNvSpPr>
          <p:nvPr/>
        </p:nvSpPr>
        <p:spPr bwMode="auto">
          <a:xfrm>
            <a:off x="393192" y="1143000"/>
            <a:ext cx="50673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other packaged food:</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000000"/>
                </a:solidFill>
                <a:latin typeface="Arial Narrow" charset="0"/>
                <a:cs typeface="+mn-cs"/>
              </a:rPr>
              <a:t>Open the package and insert the thermometer stem or probe into the food</a:t>
            </a:r>
            <a:endParaRPr lang="en-US" sz="2200" b="0" dirty="0" smtClean="0">
              <a:solidFill>
                <a:srgbClr val="231F20"/>
              </a:solidFill>
              <a:latin typeface="Arial Narrow" charset="0"/>
              <a:cs typeface="+mn-cs"/>
            </a:endParaRPr>
          </a:p>
          <a:p>
            <a:pPr lvl="1" eaLnBrk="1" hangingPunct="1">
              <a:lnSpc>
                <a:spcPct val="90000"/>
              </a:lnSpc>
              <a:spcBef>
                <a:spcPct val="50000"/>
              </a:spcBef>
              <a:buClr>
                <a:srgbClr val="005CAB"/>
              </a:buClr>
              <a:buSzPct val="75000"/>
              <a:buFont typeface="Wingdings" charset="0"/>
              <a:buChar char="l"/>
              <a:defRPr/>
            </a:pPr>
            <a:endParaRPr lang="en-US" sz="2200" dirty="0" smtClean="0">
              <a:solidFill>
                <a:srgbClr val="231F20"/>
              </a:solidFill>
              <a:latin typeface="Arial Narrow"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492" y="1243013"/>
            <a:ext cx="2097671" cy="1230549"/>
          </a:xfrm>
          <a:prstGeom prst="rect">
            <a:avLst/>
          </a:prstGeom>
        </p:spPr>
      </p:pic>
    </p:spTree>
    <p:extLst>
      <p:ext uri="{BB962C8B-B14F-4D97-AF65-F5344CB8AC3E}">
        <p14:creationId xmlns:p14="http://schemas.microsoft.com/office/powerpoint/2010/main" val="873366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393192" y="1143000"/>
            <a:ext cx="5954268" cy="5346700"/>
          </a:xfrm>
        </p:spPr>
        <p:txBody>
          <a:bodyPr/>
          <a:lstStyle/>
          <a:p>
            <a:pPr marL="0" indent="0" eaLnBrk="1" hangingPunct="1">
              <a:lnSpc>
                <a:spcPct val="80000"/>
              </a:lnSpc>
              <a:defRPr/>
            </a:pPr>
            <a:r>
              <a:rPr lang="en-US" dirty="0">
                <a:latin typeface="Arial Narrow" charset="0"/>
                <a:cs typeface="+mn-cs"/>
              </a:rPr>
              <a:t>Temperature </a:t>
            </a:r>
            <a:r>
              <a:rPr lang="en-US" dirty="0" smtClean="0">
                <a:latin typeface="Arial Narrow" charset="0"/>
                <a:cs typeface="+mn-cs"/>
              </a:rPr>
              <a:t>criteria </a:t>
            </a:r>
            <a:r>
              <a:rPr lang="en-US" dirty="0">
                <a:latin typeface="Arial Narrow" charset="0"/>
                <a:cs typeface="+mn-cs"/>
              </a:rPr>
              <a:t>for </a:t>
            </a:r>
            <a:r>
              <a:rPr lang="en-US" dirty="0" smtClean="0">
                <a:latin typeface="Arial Narrow" charset="0"/>
                <a:cs typeface="+mn-cs"/>
              </a:rPr>
              <a:t>deliveries:</a:t>
            </a:r>
            <a:endParaRPr lang="en-US" dirty="0">
              <a:latin typeface="Arial Narrow" charset="0"/>
              <a:cs typeface="+mn-cs"/>
            </a:endParaRPr>
          </a:p>
          <a:p>
            <a:pPr marL="347472" lvl="1" indent="-347472" eaLnBrk="1" hangingPunct="1">
              <a:lnSpc>
                <a:spcPct val="100000"/>
              </a:lnSpc>
              <a:spcBef>
                <a:spcPts val="900"/>
              </a:spcBef>
              <a:defRPr/>
            </a:pPr>
            <a:r>
              <a:rPr lang="en-US" b="1" dirty="0">
                <a:latin typeface="Arial Narrow" charset="0"/>
              </a:rPr>
              <a:t>Cold TCS food:</a:t>
            </a:r>
            <a:r>
              <a:rPr lang="en-US" dirty="0">
                <a:latin typeface="Arial Narrow" charset="0"/>
              </a:rPr>
              <a:t> Receive at 41°F (5°C) or lower, unless otherwise </a:t>
            </a:r>
            <a:r>
              <a:rPr lang="en-US" dirty="0" smtClean="0">
                <a:latin typeface="Arial Narrow" charset="0"/>
              </a:rPr>
              <a:t>specified</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Live shellfish:</a:t>
            </a:r>
            <a:r>
              <a:rPr lang="en-US" dirty="0">
                <a:latin typeface="Arial Narrow" charset="0"/>
              </a:rPr>
              <a:t> Receive oysters, mussels, clams, and scallops at an air temperature of 45°F (7°C) and an internal temperature no greater than </a:t>
            </a:r>
            <a:r>
              <a:rPr lang="en-US" dirty="0" smtClean="0">
                <a:latin typeface="Arial Narrow" charset="0"/>
              </a:rPr>
              <a:t>50°F </a:t>
            </a:r>
            <a:r>
              <a:rPr lang="en-US" dirty="0">
                <a:latin typeface="Arial Narrow" charset="0"/>
              </a:rPr>
              <a:t>(10°C</a:t>
            </a:r>
            <a:r>
              <a:rPr lang="en-US" dirty="0" smtClean="0">
                <a:latin typeface="Arial Narrow" charset="0"/>
              </a:rPr>
              <a:t>)</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Once received, the shellfish must be cooled </a:t>
            </a:r>
            <a:r>
              <a:rPr lang="en-US" dirty="0" smtClean="0">
                <a:latin typeface="Arial Narrow" charset="0"/>
              </a:rPr>
              <a:t/>
            </a:r>
            <a:br>
              <a:rPr lang="en-US" dirty="0" smtClean="0">
                <a:latin typeface="Arial Narrow" charset="0"/>
              </a:rPr>
            </a:br>
            <a:r>
              <a:rPr lang="en-US" dirty="0" smtClean="0">
                <a:latin typeface="Arial Narrow" charset="0"/>
              </a:rPr>
              <a:t>to </a:t>
            </a:r>
            <a:r>
              <a:rPr lang="en-US" dirty="0">
                <a:latin typeface="Arial Narrow" charset="0"/>
              </a:rPr>
              <a:t>41°F (5°C) or lower in four </a:t>
            </a:r>
            <a:r>
              <a:rPr lang="en-US" dirty="0" smtClean="0">
                <a:latin typeface="Arial Narrow" charset="0"/>
              </a:rPr>
              <a:t>hours</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Shucked shellfish:</a:t>
            </a:r>
            <a:r>
              <a:rPr lang="en-US" dirty="0">
                <a:latin typeface="Arial Narrow" charset="0"/>
              </a:rPr>
              <a:t> Receive at 45°F (7°C) </a:t>
            </a:r>
            <a:r>
              <a:rPr lang="en-US" dirty="0" smtClean="0">
                <a:latin typeface="Arial Narrow" charset="0"/>
              </a:rPr>
              <a:t/>
            </a:r>
            <a:br>
              <a:rPr lang="en-US" dirty="0" smtClean="0">
                <a:latin typeface="Arial Narrow" charset="0"/>
              </a:rPr>
            </a:br>
            <a:r>
              <a:rPr lang="en-US" dirty="0" smtClean="0">
                <a:latin typeface="Arial Narrow" charset="0"/>
              </a:rPr>
              <a:t>or lower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Cool the shellfish to 41°F (5°C) or lower in </a:t>
            </a:r>
            <a:r>
              <a:rPr lang="en-US" dirty="0" smtClean="0">
                <a:latin typeface="Arial Narrow" charset="0"/>
              </a:rPr>
              <a:t/>
            </a:r>
            <a:br>
              <a:rPr lang="en-US" dirty="0" smtClean="0">
                <a:latin typeface="Arial Narrow" charset="0"/>
              </a:rPr>
            </a:br>
            <a:r>
              <a:rPr lang="en-US" dirty="0" smtClean="0">
                <a:latin typeface="Arial Narrow" charset="0"/>
              </a:rPr>
              <a:t>four hours</a:t>
            </a:r>
            <a:endParaRPr lang="en-US" dirty="0">
              <a:latin typeface="Arial Narrow" charset="0"/>
            </a:endParaRPr>
          </a:p>
        </p:txBody>
      </p:sp>
      <p:sp>
        <p:nvSpPr>
          <p:cNvPr id="1300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5-8</a:t>
            </a:r>
          </a:p>
        </p:txBody>
      </p:sp>
      <p:sp>
        <p:nvSpPr>
          <p:cNvPr id="130052"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6" y="1243866"/>
            <a:ext cx="2100072" cy="1174822"/>
          </a:xfrm>
          <a:prstGeom prst="rect">
            <a:avLst/>
          </a:prstGeom>
        </p:spPr>
      </p:pic>
    </p:spTree>
    <p:extLst>
      <p:ext uri="{BB962C8B-B14F-4D97-AF65-F5344CB8AC3E}">
        <p14:creationId xmlns:p14="http://schemas.microsoft.com/office/powerpoint/2010/main" val="41758928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393192" y="1143000"/>
            <a:ext cx="8240713" cy="4622888"/>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 </a:t>
            </a:r>
            <a:endParaRPr lang="en-US" sz="1800"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Farm </a:t>
            </a:r>
            <a:r>
              <a:rPr lang="en-US" dirty="0">
                <a:latin typeface="Arial Narrow" charset="0"/>
              </a:rPr>
              <a:t>raised fish </a:t>
            </a:r>
          </a:p>
          <a:p>
            <a:pPr marL="694944" lvl="2" indent="-347472" eaLnBrk="1" hangingPunct="1">
              <a:lnSpc>
                <a:spcPct val="100000"/>
              </a:lnSpc>
              <a:spcBef>
                <a:spcPts val="900"/>
              </a:spcBef>
              <a:defRPr/>
            </a:pPr>
            <a:r>
              <a:rPr lang="en-US" dirty="0">
                <a:latin typeface="Arial Narrow" charset="0"/>
              </a:rPr>
              <a:t>Must have documentation stating the fish was raised to FDA </a:t>
            </a:r>
            <a:r>
              <a:rPr lang="en-US" dirty="0" smtClean="0">
                <a:latin typeface="Arial Narrow" charset="0"/>
              </a:rPr>
              <a:t>standards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Keep documents for 90 days from the sale of the fish</a:t>
            </a:r>
          </a:p>
        </p:txBody>
      </p:sp>
      <p:sp>
        <p:nvSpPr>
          <p:cNvPr id="13517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5-9</a:t>
            </a:r>
          </a:p>
        </p:txBody>
      </p:sp>
      <p:sp>
        <p:nvSpPr>
          <p:cNvPr id="13517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val="21221978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Storage</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5-10</a:t>
            </a:r>
          </a:p>
        </p:txBody>
      </p:sp>
    </p:spTree>
    <p:extLst>
      <p:ext uri="{BB962C8B-B14F-4D97-AF65-F5344CB8AC3E}">
        <p14:creationId xmlns:p14="http://schemas.microsoft.com/office/powerpoint/2010/main" val="30404588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oundRect">
            <a:avLst>
              <a:gd name="adj" fmla="val 7217"/>
            </a:avLst>
          </a:prstGeom>
          <a:solidFill>
            <a:srgbClr val="FFFFFF"/>
          </a:solidFill>
          <a:ln w="76200" cap="sq">
            <a:noFill/>
            <a:miter lim="800000"/>
          </a:ln>
          <a:effectLst/>
          <a:scene3d>
            <a:camera prst="orthographicFront"/>
            <a:lightRig rig="threePt" dir="t">
              <a:rot lat="0" lon="0" rev="2700000"/>
            </a:lightRig>
          </a:scene3d>
          <a:sp3d contourW="6350">
            <a:contourClr>
              <a:srgbClr val="C0C0C0"/>
            </a:contourClr>
          </a:sp3d>
        </p:spPr>
      </p:pic>
      <p:sp>
        <p:nvSpPr>
          <p:cNvPr id="137218" name="Rectangle 3"/>
          <p:cNvSpPr>
            <a:spLocks noGrp="1" noChangeArrowheads="1"/>
          </p:cNvSpPr>
          <p:nvPr>
            <p:ph type="body" idx="1"/>
          </p:nvPr>
        </p:nvSpPr>
        <p:spPr>
          <a:xfrm>
            <a:off x="393192" y="1143000"/>
            <a:ext cx="508635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a:t>
            </a:r>
            <a:r>
              <a:rPr lang="en-US" dirty="0">
                <a:latin typeface="Arial Narrow" charset="0"/>
                <a:cs typeface="+mn-cs"/>
              </a:rPr>
              <a:t>for </a:t>
            </a:r>
            <a:r>
              <a:rPr lang="en-US" dirty="0" smtClean="0">
                <a:latin typeface="Arial Narrow" charset="0"/>
                <a:cs typeface="+mn-cs"/>
              </a:rPr>
              <a:t>use on-site: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All items not in their original containers must be labeled</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Food labels should include the common name of the food or a statement that clearly and accurately identifies it</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It is not necessary to label food if it clearly will not be mistaken for another </a:t>
            </a:r>
            <a:r>
              <a:rPr lang="en-US" dirty="0" smtClean="0">
                <a:solidFill>
                  <a:schemeClr val="tx1"/>
                </a:solidFill>
                <a:latin typeface="Arial Narrow" charset="0"/>
              </a:rPr>
              <a:t>item</a:t>
            </a:r>
            <a:endParaRPr lang="en-US" dirty="0">
              <a:solidFill>
                <a:schemeClr val="tx1"/>
              </a:solidFill>
              <a:latin typeface="Arial Narrow" charset="0"/>
            </a:endParaRPr>
          </a:p>
        </p:txBody>
      </p:sp>
      <p:sp>
        <p:nvSpPr>
          <p:cNvPr id="13721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5-11</a:t>
            </a:r>
          </a:p>
        </p:txBody>
      </p:sp>
      <p:sp>
        <p:nvSpPr>
          <p:cNvPr id="137220"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15022843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1"/>
          </p:nvPr>
        </p:nvSpPr>
        <p:spPr>
          <a:xfrm>
            <a:off x="393192" y="1143000"/>
            <a:ext cx="731520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packaged on-site </a:t>
            </a:r>
            <a:r>
              <a:rPr lang="en-US" dirty="0">
                <a:latin typeface="Arial Narrow" charset="0"/>
                <a:cs typeface="+mn-cs"/>
              </a:rPr>
              <a:t>for </a:t>
            </a:r>
            <a:r>
              <a:rPr lang="en-US" dirty="0" smtClean="0">
                <a:latin typeface="Arial Narrow" charset="0"/>
                <a:cs typeface="+mn-cs"/>
              </a:rPr>
              <a:t>retail sale: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Common name of the food or a statement clearly identifying </a:t>
            </a:r>
            <a:r>
              <a:rPr lang="en-US" dirty="0" smtClean="0">
                <a:solidFill>
                  <a:schemeClr val="tx1"/>
                </a:solidFill>
                <a:latin typeface="Arial Narrow" charset="0"/>
              </a:rPr>
              <a:t>it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Quantity of the </a:t>
            </a:r>
            <a:r>
              <a:rPr lang="en-US" dirty="0" smtClean="0">
                <a:solidFill>
                  <a:schemeClr val="tx1"/>
                </a:solidFill>
                <a:latin typeface="Arial Narrow" charset="0"/>
              </a:rPr>
              <a:t>food</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If the item contains two or more ingredients, list the ingredients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in </a:t>
            </a:r>
            <a:r>
              <a:rPr lang="en-US" dirty="0">
                <a:solidFill>
                  <a:schemeClr val="tx1"/>
                </a:solidFill>
                <a:latin typeface="Arial Narrow" charset="0"/>
              </a:rPr>
              <a:t>descending order by </a:t>
            </a:r>
            <a:r>
              <a:rPr lang="en-US" dirty="0" smtClean="0">
                <a:solidFill>
                  <a:schemeClr val="tx1"/>
                </a:solidFill>
                <a:latin typeface="Arial Narrow" charset="0"/>
              </a:rPr>
              <a:t>weight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List of artificial colors and flavors in the food including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chemical </a:t>
            </a:r>
            <a:r>
              <a:rPr lang="en-US" dirty="0">
                <a:solidFill>
                  <a:schemeClr val="tx1"/>
                </a:solidFill>
                <a:latin typeface="Arial Narrow" charset="0"/>
              </a:rPr>
              <a:t>preservatives</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Name and place of business of the manufacturer, packer,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or distributor</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Source of each major food allergen contained in the </a:t>
            </a:r>
            <a:r>
              <a:rPr lang="en-US" dirty="0" smtClean="0">
                <a:solidFill>
                  <a:schemeClr val="tx1"/>
                </a:solidFill>
                <a:latin typeface="Arial Narrow" charset="0"/>
              </a:rPr>
              <a:t>food </a:t>
            </a:r>
            <a:endParaRPr lang="en-US" dirty="0">
              <a:solidFill>
                <a:schemeClr val="tx1"/>
              </a:solidFill>
              <a:latin typeface="Arial Narrow" charset="0"/>
            </a:endParaRPr>
          </a:p>
        </p:txBody>
      </p:sp>
      <p:sp>
        <p:nvSpPr>
          <p:cNvPr id="13824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5-12</a:t>
            </a:r>
          </a:p>
        </p:txBody>
      </p:sp>
      <p:sp>
        <p:nvSpPr>
          <p:cNvPr id="138244"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13115388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body" idx="1"/>
          </p:nvPr>
        </p:nvSpPr>
        <p:spPr>
          <a:xfrm>
            <a:off x="393192" y="1143000"/>
            <a:ext cx="5086350" cy="4983163"/>
          </a:xfrm>
        </p:spPr>
        <p:txBody>
          <a:bodyPr/>
          <a:lstStyle/>
          <a:p>
            <a:pPr marL="0" indent="0" eaLnBrk="1" hangingPunct="1">
              <a:buFont typeface="Wingdings" pitchFamily="2" charset="2"/>
              <a:buNone/>
              <a:defRPr/>
            </a:pPr>
            <a:r>
              <a:rPr lang="en-US" dirty="0" smtClean="0">
                <a:ea typeface="+mn-ea"/>
                <a:cs typeface="+mn-cs"/>
              </a:rPr>
              <a:t>Date marking:</a:t>
            </a:r>
          </a:p>
          <a:p>
            <a:pPr marL="347472" lvl="1" indent="-347472" eaLnBrk="1" hangingPunct="1">
              <a:lnSpc>
                <a:spcPct val="100000"/>
              </a:lnSpc>
              <a:spcBef>
                <a:spcPts val="900"/>
              </a:spcBef>
              <a:buFont typeface="Wingdings" pitchFamily="2" charset="2"/>
              <a:buChar char="l"/>
              <a:tabLst>
                <a:tab pos="0" algn="l"/>
              </a:tabLst>
              <a:defRPr/>
            </a:pPr>
            <a:r>
              <a:rPr lang="en-US" dirty="0" smtClean="0"/>
              <a:t>Ready-to-eat TCS </a:t>
            </a:r>
            <a:r>
              <a:rPr lang="en-US" dirty="0" smtClean="0">
                <a:solidFill>
                  <a:srgbClr val="000000"/>
                </a:solidFill>
              </a:rPr>
              <a:t>food must be marked if held for longer than 24 hours </a:t>
            </a:r>
          </a:p>
          <a:p>
            <a:pPr marL="694944" lvl="2" indent="-347472" eaLnBrk="1" hangingPunct="1">
              <a:lnSpc>
                <a:spcPct val="100000"/>
              </a:lnSpc>
              <a:spcBef>
                <a:spcPts val="900"/>
              </a:spcBef>
              <a:buFont typeface="Courier New" pitchFamily="49" charset="0"/>
              <a:buChar char="o"/>
              <a:tabLst>
                <a:tab pos="0" algn="l"/>
              </a:tabLst>
              <a:defRPr/>
            </a:pPr>
            <a:r>
              <a:rPr lang="en-US" dirty="0" smtClean="0">
                <a:solidFill>
                  <a:srgbClr val="000000"/>
                </a:solidFill>
              </a:rPr>
              <a:t>Date mark must indicate when the food must be sold, eaten, or thrown out</a:t>
            </a:r>
            <a:endParaRPr lang="en-US" dirty="0">
              <a:solidFill>
                <a:srgbClr val="000000"/>
              </a:solidFill>
            </a:endParaRPr>
          </a:p>
          <a:p>
            <a:pPr marL="576263" lvl="2" indent="0" eaLnBrk="1" hangingPunct="1">
              <a:buFont typeface="Courier New" pitchFamily="49" charset="0"/>
              <a:buNone/>
              <a:tabLst>
                <a:tab pos="0" algn="l"/>
              </a:tabLst>
              <a:defRPr/>
            </a:pPr>
            <a:endParaRPr lang="en-US" dirty="0" smtClean="0">
              <a:solidFill>
                <a:srgbClr val="000000"/>
              </a:solidFill>
            </a:endParaRPr>
          </a:p>
        </p:txBody>
      </p:sp>
      <p:sp>
        <p:nvSpPr>
          <p:cNvPr id="13926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5-13</a:t>
            </a:r>
          </a:p>
        </p:txBody>
      </p:sp>
      <p:sp>
        <p:nvSpPr>
          <p:cNvPr id="13926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225" y="1243013"/>
            <a:ext cx="2099253" cy="1655064"/>
          </a:xfrm>
          <a:prstGeom prst="rect">
            <a:avLst/>
          </a:prstGeom>
        </p:spPr>
      </p:pic>
    </p:spTree>
    <p:extLst>
      <p:ext uri="{BB962C8B-B14F-4D97-AF65-F5344CB8AC3E}">
        <p14:creationId xmlns:p14="http://schemas.microsoft.com/office/powerpoint/2010/main" val="6253835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Date </a:t>
            </a:r>
            <a:r>
              <a:rPr lang="en-US" dirty="0" smtClean="0">
                <a:latin typeface="Arial Narrow" charset="0"/>
                <a:cs typeface="+mn-cs"/>
              </a:rPr>
              <a:t>marking:</a:t>
            </a:r>
            <a:endParaRPr lang="en-US" sz="1800"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Ready-to-eat TCS food can be stored for only seven days if it is held at 41°F (5°C)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lower</a:t>
            </a:r>
          </a:p>
          <a:p>
            <a:pPr marL="694944" lvl="2" indent="-347472" eaLnBrk="1" hangingPunct="1">
              <a:lnSpc>
                <a:spcPct val="100000"/>
              </a:lnSpc>
              <a:spcBef>
                <a:spcPts val="900"/>
              </a:spcBef>
              <a:defRPr/>
            </a:pPr>
            <a:r>
              <a:rPr lang="en-US" dirty="0">
                <a:solidFill>
                  <a:srgbClr val="000000"/>
                </a:solidFill>
                <a:latin typeface="Arial Narrow" charset="0"/>
              </a:rPr>
              <a:t>The count begins on the day that the food was prepared or a commercial container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was </a:t>
            </a:r>
            <a:r>
              <a:rPr lang="en-US" dirty="0">
                <a:solidFill>
                  <a:srgbClr val="000000"/>
                </a:solidFill>
                <a:latin typeface="Arial Narrow" charset="0"/>
              </a:rPr>
              <a:t>opened</a:t>
            </a:r>
          </a:p>
          <a:p>
            <a:pPr marL="694944" lvl="2" indent="-347472" eaLnBrk="1" hangingPunct="1">
              <a:lnSpc>
                <a:spcPct val="100000"/>
              </a:lnSpc>
              <a:spcBef>
                <a:spcPts val="900"/>
              </a:spcBef>
              <a:defRPr/>
            </a:pPr>
            <a:r>
              <a:rPr lang="en-US" dirty="0">
                <a:solidFill>
                  <a:srgbClr val="000000"/>
                </a:solidFill>
                <a:latin typeface="Arial Narrow" charset="0"/>
              </a:rPr>
              <a:t>For example, potato salad prepared and </a:t>
            </a:r>
            <a:r>
              <a:rPr lang="en-US" dirty="0" smtClean="0">
                <a:solidFill>
                  <a:srgbClr val="000000"/>
                </a:solidFill>
                <a:latin typeface="Arial Narrow" charset="0"/>
              </a:rPr>
              <a:t>stored </a:t>
            </a:r>
            <a:r>
              <a:rPr lang="en-US" dirty="0">
                <a:solidFill>
                  <a:srgbClr val="000000"/>
                </a:solidFill>
                <a:latin typeface="Arial Narrow" charset="0"/>
              </a:rPr>
              <a:t>on October 1 would have a discard date of October 7 on the label</a:t>
            </a:r>
          </a:p>
          <a:p>
            <a:pPr marL="694944" lvl="2" indent="-347472" eaLnBrk="1" hangingPunct="1">
              <a:lnSpc>
                <a:spcPct val="100000"/>
              </a:lnSpc>
              <a:spcBef>
                <a:spcPts val="900"/>
              </a:spcBef>
              <a:defRPr/>
            </a:pPr>
            <a:r>
              <a:rPr lang="en-US" dirty="0">
                <a:solidFill>
                  <a:srgbClr val="000000"/>
                </a:solidFill>
                <a:latin typeface="Arial Narrow" charset="0"/>
              </a:rPr>
              <a:t>Some operations write the day or date the food was prepared on the </a:t>
            </a:r>
            <a:r>
              <a:rPr lang="en-US" dirty="0" smtClean="0">
                <a:solidFill>
                  <a:srgbClr val="000000"/>
                </a:solidFill>
                <a:latin typeface="Arial Narrow" charset="0"/>
              </a:rPr>
              <a:t>label; others </a:t>
            </a:r>
            <a:r>
              <a:rPr lang="en-US" dirty="0">
                <a:solidFill>
                  <a:srgbClr val="000000"/>
                </a:solidFill>
                <a:latin typeface="Arial Narrow" charset="0"/>
              </a:rPr>
              <a:t>write the use-by day or date on the </a:t>
            </a:r>
            <a:r>
              <a:rPr lang="en-US" dirty="0" smtClean="0">
                <a:solidFill>
                  <a:srgbClr val="000000"/>
                </a:solidFill>
                <a:latin typeface="Arial Narrow" charset="0"/>
              </a:rPr>
              <a:t>label</a:t>
            </a:r>
            <a:endParaRPr lang="en-US" dirty="0">
              <a:solidFill>
                <a:srgbClr val="000000"/>
              </a:solidFill>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14029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5-14</a:t>
            </a:r>
          </a:p>
        </p:txBody>
      </p:sp>
      <p:sp>
        <p:nvSpPr>
          <p:cNvPr id="14029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31757283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body" idx="1"/>
          </p:nvPr>
        </p:nvSpPr>
        <p:spPr>
          <a:xfrm>
            <a:off x="393192" y="1143000"/>
            <a:ext cx="8240713" cy="4328993"/>
          </a:xfrm>
        </p:spPr>
        <p:txBody>
          <a:bodyPr/>
          <a:lstStyle/>
          <a:p>
            <a:pPr marL="0" indent="0" eaLnBrk="1" hangingPunct="1">
              <a:buFont typeface="Wingdings" pitchFamily="2" charset="2"/>
              <a:buNone/>
              <a:defRPr/>
            </a:pPr>
            <a:r>
              <a:rPr lang="en-US" dirty="0" smtClean="0">
                <a:ea typeface="+mn-ea"/>
                <a:cs typeface="+mn-cs"/>
              </a:rPr>
              <a:t>Date marking:</a:t>
            </a:r>
            <a:endParaRPr lang="en-US" sz="1800" dirty="0" smtClean="0">
              <a:ea typeface="+mn-ea"/>
              <a:cs typeface="+mn-cs"/>
            </a:endParaRPr>
          </a:p>
          <a:p>
            <a:pPr marL="0" lvl="1" indent="0" eaLnBrk="1" hangingPunct="1">
              <a:buFont typeface="Wingdings" pitchFamily="2" charset="2"/>
              <a:buNone/>
              <a:defRPr/>
            </a:pPr>
            <a:r>
              <a:rPr lang="en-US" sz="2400" b="1" dirty="0" smtClean="0">
                <a:solidFill>
                  <a:srgbClr val="005CAB"/>
                </a:solidFill>
                <a:ea typeface="+mn-ea"/>
                <a:cs typeface="+mn-cs"/>
              </a:rPr>
              <a:t>If: </a:t>
            </a:r>
            <a:endParaRPr lang="en-US" dirty="0"/>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A commercially processed food has a use-by date that is less </a:t>
            </a:r>
            <a:br>
              <a:rPr lang="en-US" dirty="0" smtClean="0">
                <a:solidFill>
                  <a:srgbClr val="000000"/>
                </a:solidFill>
              </a:rPr>
            </a:br>
            <a:r>
              <a:rPr lang="en-US" dirty="0" smtClean="0">
                <a:solidFill>
                  <a:srgbClr val="000000"/>
                </a:solidFill>
              </a:rPr>
              <a:t>than seven days from the date the container was opened</a:t>
            </a:r>
          </a:p>
          <a:p>
            <a:pPr marL="0" lvl="1" indent="0" eaLnBrk="1" hangingPunct="1">
              <a:buNone/>
              <a:defRPr/>
            </a:pPr>
            <a:r>
              <a:rPr lang="en-US" sz="2400" b="1" dirty="0">
                <a:solidFill>
                  <a:srgbClr val="005CAB"/>
                </a:solidFill>
                <a:ea typeface="+mn-ea"/>
                <a:cs typeface="+mn-cs"/>
              </a:rPr>
              <a:t>Then:</a:t>
            </a: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The container should be marked with this use-by date </a:t>
            </a:r>
            <a:r>
              <a:rPr lang="en-US" dirty="0">
                <a:solidFill>
                  <a:srgbClr val="000000"/>
                </a:solidFill>
              </a:rPr>
              <a:t/>
            </a:r>
            <a:br>
              <a:rPr lang="en-US" dirty="0">
                <a:solidFill>
                  <a:srgbClr val="000000"/>
                </a:solidFill>
              </a:rPr>
            </a:br>
            <a:r>
              <a:rPr lang="en-US" dirty="0">
                <a:solidFill>
                  <a:srgbClr val="000000"/>
                </a:solidFill>
              </a:rPr>
              <a:t>a</a:t>
            </a:r>
            <a:r>
              <a:rPr lang="en-US" dirty="0" smtClean="0">
                <a:solidFill>
                  <a:srgbClr val="000000"/>
                </a:solidFill>
              </a:rPr>
              <a:t>s long as the date is based on food safety </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131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5-15</a:t>
            </a:r>
          </a:p>
        </p:txBody>
      </p:sp>
      <p:sp>
        <p:nvSpPr>
          <p:cNvPr id="141316"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1519648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1747" name="Rectangle 3"/>
          <p:cNvSpPr>
            <a:spLocks noGrp="1" noChangeArrowheads="1"/>
          </p:cNvSpPr>
          <p:nvPr>
            <p:ph idx="1"/>
          </p:nvPr>
        </p:nvSpPr>
        <p:spPr>
          <a:xfrm>
            <a:off x="390525" y="1143000"/>
            <a:ext cx="8258175" cy="495030"/>
          </a:xfrm>
        </p:spPr>
        <p:txBody>
          <a:bodyPr/>
          <a:lstStyle/>
          <a:p>
            <a:pPr marL="0" indent="0" eaLnBrk="1" hangingPunct="1">
              <a:defRPr/>
            </a:pPr>
            <a:r>
              <a:rPr lang="en-US" dirty="0">
                <a:solidFill>
                  <a:schemeClr val="accent1"/>
                </a:solidFill>
                <a:latin typeface="Arial Narrow" charset="0"/>
                <a:cs typeface="+mn-cs"/>
              </a:rPr>
              <a:t>TCS </a:t>
            </a:r>
            <a:r>
              <a:rPr lang="en-US" dirty="0" smtClean="0">
                <a:solidFill>
                  <a:schemeClr val="accent1"/>
                </a:solidFill>
                <a:latin typeface="Arial Narrow" charset="0"/>
                <a:cs typeface="+mn-cs"/>
              </a:rPr>
              <a:t>food:</a:t>
            </a:r>
            <a:endParaRPr lang="en-US" dirty="0">
              <a:solidFill>
                <a:schemeClr val="accent1"/>
              </a:solidFill>
              <a:latin typeface="Arial Narrow" charset="0"/>
              <a:cs typeface="+mn-cs"/>
            </a:endParaRPr>
          </a:p>
        </p:txBody>
      </p:sp>
      <p:sp>
        <p:nvSpPr>
          <p:cNvPr id="3174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1-7</a:t>
            </a: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70078" y="2057400"/>
            <a:ext cx="1909657" cy="13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33144" y="2057400"/>
            <a:ext cx="1893454"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92788" y="2059007"/>
            <a:ext cx="1898650" cy="131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1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63040" y="3586188"/>
            <a:ext cx="1905000" cy="131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 name="Picture 1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620372" y="3584575"/>
            <a:ext cx="191595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797296" y="3586188"/>
            <a:ext cx="1905000" cy="131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93192" y="1143000"/>
            <a:ext cx="5715000" cy="4983163"/>
          </a:xfrm>
        </p:spPr>
        <p:txBody>
          <a:bodyPr/>
          <a:lstStyle/>
          <a:p>
            <a:pPr marL="0" indent="0" eaLnBrk="1" hangingPunct="1">
              <a:buFont typeface="Wingdings" pitchFamily="2" charset="2"/>
              <a:buNone/>
              <a:defRPr/>
            </a:pPr>
            <a:r>
              <a:rPr lang="en-US" dirty="0" smtClean="0">
                <a:ea typeface="+mn-ea"/>
                <a:cs typeface="+mn-cs"/>
              </a:rPr>
              <a:t>Date marking:</a:t>
            </a:r>
            <a:endParaRPr lang="en-US" sz="1800" i="1" dirty="0">
              <a:ea typeface="+mn-ea"/>
              <a:cs typeface="+mn-cs"/>
            </a:endParaRP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When combining food in a dish with different </a:t>
            </a:r>
            <a:br>
              <a:rPr lang="en-US" dirty="0" smtClean="0">
                <a:solidFill>
                  <a:srgbClr val="000000"/>
                </a:solidFill>
              </a:rPr>
            </a:br>
            <a:r>
              <a:rPr lang="en-US" dirty="0" smtClean="0">
                <a:solidFill>
                  <a:srgbClr val="000000"/>
                </a:solidFill>
              </a:rPr>
              <a:t>use-by dates, the discard date of the dish should be based on the earliest prepared food</a:t>
            </a: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Consider</a:t>
            </a:r>
            <a:r>
              <a:rPr lang="en-US" dirty="0">
                <a:solidFill>
                  <a:srgbClr val="000000"/>
                </a:solidFill>
              </a:rPr>
              <a:t> </a:t>
            </a:r>
            <a:r>
              <a:rPr lang="en-US" dirty="0" smtClean="0">
                <a:solidFill>
                  <a:srgbClr val="000000"/>
                </a:solidFill>
              </a:rPr>
              <a:t>a shrimp and sausage jambalaya prepared on December 4</a:t>
            </a:r>
            <a:endParaRPr lang="en-US" dirty="0">
              <a:solidFill>
                <a:srgbClr val="000000"/>
              </a:solidFill>
            </a:endParaRP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shrimp has a use-by date of December 8</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sausage has a use-by date of December 10 </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use-by date of the jambalaya is December 8</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233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5-16</a:t>
            </a:r>
          </a:p>
        </p:txBody>
      </p:sp>
      <p:sp>
        <p:nvSpPr>
          <p:cNvPr id="142340"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24042493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smtClean="0">
                <a:latin typeface="Arial Narrow" charset="0"/>
                <a:cs typeface="+mn-cs"/>
              </a:rPr>
              <a:t>Temperatures: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TCS food at an internal temperature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a:solidFill>
                  <a:srgbClr val="000000"/>
                </a:solidFill>
                <a:latin typeface="Arial Narrow" charset="0"/>
              </a:rPr>
              <a:t>41°F (5°C) or lower or 135°F (57°C)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or higher</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Store frozen food at temperatures that keep it </a:t>
            </a:r>
            <a:r>
              <a:rPr lang="en-US" dirty="0" smtClean="0">
                <a:solidFill>
                  <a:srgbClr val="000000"/>
                </a:solidFill>
                <a:latin typeface="Arial Narrow" charset="0"/>
              </a:rPr>
              <a:t>frozen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Make sure storage units have at least one air temperature measuring </a:t>
            </a:r>
            <a:r>
              <a:rPr lang="en-US" dirty="0" smtClean="0">
                <a:solidFill>
                  <a:srgbClr val="000000"/>
                </a:solidFill>
                <a:latin typeface="Arial Narrow" charset="0"/>
              </a:rPr>
              <a:t>device; it </a:t>
            </a:r>
            <a:r>
              <a:rPr lang="en-US" dirty="0">
                <a:solidFill>
                  <a:srgbClr val="000000"/>
                </a:solidFill>
                <a:latin typeface="Arial Narrow" charset="0"/>
              </a:rPr>
              <a:t>must be accurate to +/- 3°F or +/- </a:t>
            </a:r>
            <a:r>
              <a:rPr lang="en-US" dirty="0" smtClean="0">
                <a:solidFill>
                  <a:srgbClr val="000000"/>
                </a:solidFill>
                <a:latin typeface="Arial Narrow" charset="0"/>
              </a:rPr>
              <a:t>1.5°C</a:t>
            </a:r>
          </a:p>
          <a:p>
            <a:pPr marL="347472" lvl="1" indent="-347472" eaLnBrk="1" hangingPunct="1">
              <a:lnSpc>
                <a:spcPct val="100000"/>
              </a:lnSpc>
              <a:spcBef>
                <a:spcPts val="900"/>
              </a:spcBef>
              <a:defRPr/>
            </a:pPr>
            <a:r>
              <a:rPr lang="en-US" dirty="0" smtClean="0">
                <a:solidFill>
                  <a:srgbClr val="000000"/>
                </a:solidFill>
                <a:latin typeface="Arial Narrow" charset="0"/>
              </a:rPr>
              <a:t>Place the device in the warmest part of refrigerated units, and the coldest part of hot-holding units </a:t>
            </a:r>
          </a:p>
          <a:p>
            <a:pPr marL="571500" lvl="1" indent="-457200" eaLnBrk="1" hangingPunct="1">
              <a:defRPr/>
            </a:pPr>
            <a:endParaRPr lang="en-US" dirty="0">
              <a:solidFill>
                <a:srgbClr val="000000"/>
              </a:solidFill>
              <a:latin typeface="Arial Narrow" charset="0"/>
            </a:endParaRPr>
          </a:p>
        </p:txBody>
      </p:sp>
      <p:pic>
        <p:nvPicPr>
          <p:cNvPr id="143363" name="Picture 4"/>
          <p:cNvPicPr>
            <a:picLocks noChangeArrowheads="1"/>
          </p:cNvPicPr>
          <p:nvPr/>
        </p:nvPicPr>
        <p:blipFill>
          <a:blip r:embed="rId3">
            <a:extLst>
              <a:ext uri="{28A0092B-C50C-407E-A947-70E740481C1C}">
                <a14:useLocalDpi xmlns:a14="http://schemas.microsoft.com/office/drawing/2010/main" val="0"/>
              </a:ext>
            </a:extLst>
          </a:blip>
          <a:srcRect l="10088" t="3528" r="12010" b="10583"/>
          <a:stretch>
            <a:fillRect/>
          </a:stretch>
        </p:blipFill>
        <p:spPr bwMode="auto">
          <a:xfrm>
            <a:off x="5948180" y="1186312"/>
            <a:ext cx="2725872" cy="273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5-17</a:t>
            </a:r>
          </a:p>
        </p:txBody>
      </p:sp>
      <p:sp>
        <p:nvSpPr>
          <p:cNvPr id="143365"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24698961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
          <p:cNvSpPr>
            <a:spLocks noChangeArrowheads="1"/>
          </p:cNvSpPr>
          <p:nvPr/>
        </p:nvSpPr>
        <p:spPr bwMode="auto">
          <a:xfrm>
            <a:off x="6164263" y="1751013"/>
            <a:ext cx="2200275" cy="209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45411" name="Rectangle 3"/>
          <p:cNvSpPr>
            <a:spLocks noGrp="1" noChangeArrowheads="1"/>
          </p:cNvSpPr>
          <p:nvPr>
            <p:ph type="body" idx="1"/>
          </p:nvPr>
        </p:nvSpPr>
        <p:spPr>
          <a:xfrm>
            <a:off x="393192" y="1143000"/>
            <a:ext cx="5965461" cy="5000754"/>
          </a:xfrm>
        </p:spPr>
        <p:txBody>
          <a:bodyPr/>
          <a:lstStyle/>
          <a:p>
            <a:pPr marL="0" indent="0" eaLnBrk="1" hangingPunct="1">
              <a:defRPr/>
            </a:pPr>
            <a:r>
              <a:rPr lang="en-US" dirty="0">
                <a:latin typeface="Arial Narrow" charset="0"/>
                <a:cs typeface="+mn-cs"/>
              </a:rPr>
              <a:t>Rotate food to use the oldest inventory </a:t>
            </a:r>
            <a:r>
              <a:rPr lang="en-US" dirty="0" smtClean="0">
                <a:latin typeface="Arial Narrow" charset="0"/>
                <a:cs typeface="+mn-cs"/>
              </a:rPr>
              <a:t>first:</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One way to rotate products is to follow </a:t>
            </a:r>
            <a:r>
              <a:rPr lang="en-US" dirty="0" smtClean="0">
                <a:solidFill>
                  <a:srgbClr val="000000"/>
                </a:solidFill>
                <a:latin typeface="Arial Narrow" charset="0"/>
              </a:rPr>
              <a:t>FIFO</a:t>
            </a:r>
            <a:endParaRPr lang="en-US" dirty="0">
              <a:solidFill>
                <a:srgbClr val="000000"/>
              </a:solidFill>
              <a:latin typeface="Arial Narrow" charset="0"/>
            </a:endParaRP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Identify the food item</a:t>
            </a:r>
            <a:r>
              <a:rPr lang="ja-JP" altLang="en-US" dirty="0">
                <a:solidFill>
                  <a:srgbClr val="000000"/>
                </a:solidFill>
                <a:latin typeface="Arial Narrow" charset="0"/>
              </a:rPr>
              <a:t>’</a:t>
            </a:r>
            <a:r>
              <a:rPr lang="en-US" dirty="0">
                <a:solidFill>
                  <a:srgbClr val="000000"/>
                </a:solidFill>
                <a:latin typeface="Arial Narrow" charset="0"/>
              </a:rPr>
              <a:t>s use-by or expiration date</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Store items with the earliest use-by or expiration dates in front of items with later dates</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Once shelved, use those items stored in front </a:t>
            </a:r>
            <a:r>
              <a:rPr lang="en-US" dirty="0" smtClean="0">
                <a:solidFill>
                  <a:srgbClr val="000000"/>
                </a:solidFill>
                <a:latin typeface="Arial Narrow" charset="0"/>
              </a:rPr>
              <a:t>first</a:t>
            </a:r>
            <a:endParaRPr lang="en-US" dirty="0">
              <a:solidFill>
                <a:srgbClr val="000000"/>
              </a:solidFill>
              <a:latin typeface="Arial Narrow" charset="0"/>
            </a:endParaRP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Throw </a:t>
            </a:r>
            <a:r>
              <a:rPr lang="en-US" dirty="0" smtClean="0">
                <a:solidFill>
                  <a:srgbClr val="000000"/>
                </a:solidFill>
                <a:latin typeface="Arial Narrow" charset="0"/>
              </a:rPr>
              <a:t>out </a:t>
            </a:r>
            <a:r>
              <a:rPr lang="en-US" dirty="0">
                <a:solidFill>
                  <a:srgbClr val="000000"/>
                </a:solidFill>
                <a:latin typeface="Arial Narrow" charset="0"/>
              </a:rPr>
              <a:t>food that has passed its manufacturer</a:t>
            </a:r>
            <a:r>
              <a:rPr lang="ja-JP" altLang="en-US" dirty="0">
                <a:solidFill>
                  <a:srgbClr val="000000"/>
                </a:solidFill>
                <a:latin typeface="Arial Narrow" charset="0"/>
              </a:rPr>
              <a:t>’</a:t>
            </a:r>
            <a:r>
              <a:rPr lang="en-US" dirty="0">
                <a:solidFill>
                  <a:srgbClr val="000000"/>
                </a:solidFill>
                <a:latin typeface="Arial Narrow" charset="0"/>
              </a:rPr>
              <a:t>s use-by or expiration </a:t>
            </a:r>
            <a:r>
              <a:rPr lang="en-US" dirty="0" smtClean="0">
                <a:solidFill>
                  <a:srgbClr val="000000"/>
                </a:solidFill>
                <a:latin typeface="Arial Narrow" charset="0"/>
              </a:rPr>
              <a:t>date</a:t>
            </a:r>
            <a:endParaRPr lang="en-US" dirty="0">
              <a:latin typeface="Arial Narrow" charset="0"/>
            </a:endParaRPr>
          </a:p>
        </p:txBody>
      </p:sp>
      <p:sp>
        <p:nvSpPr>
          <p:cNvPr id="145413"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5-18</a:t>
            </a:r>
          </a:p>
        </p:txBody>
      </p:sp>
      <p:sp>
        <p:nvSpPr>
          <p:cNvPr id="145414"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550" y="1243013"/>
            <a:ext cx="2099555" cy="1800491"/>
          </a:xfrm>
          <a:prstGeom prst="rect">
            <a:avLst/>
          </a:prstGeom>
        </p:spPr>
      </p:pic>
    </p:spTree>
    <p:extLst>
      <p:ext uri="{BB962C8B-B14F-4D97-AF65-F5344CB8AC3E}">
        <p14:creationId xmlns:p14="http://schemas.microsoft.com/office/powerpoint/2010/main" val="11669703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1"/>
          </p:nvPr>
        </p:nvSpPr>
        <p:spPr>
          <a:xfrm>
            <a:off x="393192" y="1143000"/>
            <a:ext cx="5629612" cy="4874799"/>
          </a:xfrm>
        </p:spPr>
        <p:txBody>
          <a:bodyPr/>
          <a:lstStyle/>
          <a:p>
            <a:pPr marL="0" indent="0" eaLnBrk="1" hangingPunct="1">
              <a:lnSpc>
                <a:spcPct val="80000"/>
              </a:lnSpc>
              <a:defRPr/>
            </a:pPr>
            <a:r>
              <a:rPr lang="en-US" dirty="0">
                <a:latin typeface="Arial Narrow" charset="0"/>
                <a:cs typeface="+mn-cs"/>
              </a:rPr>
              <a:t>Preventing </a:t>
            </a:r>
            <a:r>
              <a:rPr lang="en-US" dirty="0" smtClean="0">
                <a:latin typeface="Arial Narrow" charset="0"/>
                <a:cs typeface="+mn-cs"/>
              </a:rPr>
              <a:t>cross-contamination</a:t>
            </a:r>
            <a:r>
              <a:rPr lang="en-US" dirty="0">
                <a:latin typeface="Arial Narrow" charset="0"/>
                <a:cs typeface="+mn-cs"/>
              </a:rPr>
              <a:t>: </a:t>
            </a:r>
            <a:endParaRPr lang="en-US" b="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all items in designated storage </a:t>
            </a:r>
            <a:r>
              <a:rPr lang="en-US" dirty="0" smtClean="0">
                <a:solidFill>
                  <a:srgbClr val="000000"/>
                </a:solidFill>
                <a:latin typeface="Arial Narrow" charset="0"/>
              </a:rPr>
              <a:t>areas</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Store items away from walls and at least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six </a:t>
            </a:r>
            <a:r>
              <a:rPr lang="en-US" dirty="0">
                <a:solidFill>
                  <a:srgbClr val="000000"/>
                </a:solidFill>
                <a:latin typeface="Arial Narrow" charset="0"/>
              </a:rPr>
              <a:t>inches (15 centimeters) off the floor </a:t>
            </a:r>
          </a:p>
          <a:p>
            <a:pPr marL="694944" lvl="2" indent="-347472" eaLnBrk="1" hangingPunct="1">
              <a:lnSpc>
                <a:spcPct val="100000"/>
              </a:lnSpc>
              <a:spcBef>
                <a:spcPts val="900"/>
              </a:spcBef>
              <a:defRPr/>
            </a:pPr>
            <a:r>
              <a:rPr lang="en-US" dirty="0">
                <a:solidFill>
                  <a:srgbClr val="000000"/>
                </a:solidFill>
                <a:latin typeface="Arial Narrow" charset="0"/>
              </a:rPr>
              <a:t>Store single-use items (e.g., sleeve of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single</a:t>
            </a:r>
            <a:r>
              <a:rPr lang="en-US" dirty="0">
                <a:solidFill>
                  <a:srgbClr val="000000"/>
                </a:solidFill>
                <a:latin typeface="Arial Narrow" charset="0"/>
              </a:rPr>
              <a:t>-use cups, single-use gloves) in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original packaging</a:t>
            </a:r>
            <a:endParaRPr lang="en-US" dirty="0">
              <a:solidFill>
                <a:srgbClr val="000000"/>
              </a:solidFill>
              <a:latin typeface="Arial Narrow" charset="0"/>
            </a:endParaRPr>
          </a:p>
        </p:txBody>
      </p:sp>
      <p:sp>
        <p:nvSpPr>
          <p:cNvPr id="1464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5-19</a:t>
            </a:r>
          </a:p>
        </p:txBody>
      </p:sp>
      <p:sp>
        <p:nvSpPr>
          <p:cNvPr id="1464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099" y="1243013"/>
            <a:ext cx="2099506" cy="1770888"/>
          </a:xfrm>
          <a:prstGeom prst="rect">
            <a:avLst/>
          </a:prstGeom>
        </p:spPr>
      </p:pic>
    </p:spTree>
    <p:extLst>
      <p:ext uri="{BB962C8B-B14F-4D97-AF65-F5344CB8AC3E}">
        <p14:creationId xmlns:p14="http://schemas.microsoft.com/office/powerpoint/2010/main" val="23033835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body" idx="1"/>
          </p:nvPr>
        </p:nvSpPr>
        <p:spPr>
          <a:xfrm>
            <a:off x="392113" y="1143000"/>
            <a:ext cx="7315200" cy="4983163"/>
          </a:xfrm>
        </p:spPr>
        <p:txBody>
          <a:bodyPr/>
          <a:lstStyle/>
          <a:p>
            <a:pPr marL="0" indent="0" eaLnBrk="1" hangingPunct="1">
              <a:defRPr/>
            </a:pPr>
            <a:r>
              <a:rPr lang="en-US" dirty="0">
                <a:latin typeface="Arial Narrow" charset="0"/>
                <a:cs typeface="+mn-cs"/>
              </a:rPr>
              <a:t>Food should be stored in a clean, dry location away from dust and other </a:t>
            </a:r>
            <a:r>
              <a:rPr lang="en-US" dirty="0" smtClean="0">
                <a:latin typeface="Arial Narrow" charset="0"/>
                <a:cs typeface="+mn-cs"/>
              </a:rPr>
              <a:t>contaminants: </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To prevent contamination, </a:t>
            </a:r>
            <a:r>
              <a:rPr lang="en-US" dirty="0">
                <a:solidFill>
                  <a:schemeClr val="accent2"/>
                </a:solidFill>
                <a:latin typeface="Arial Narrow" charset="0"/>
              </a:rPr>
              <a:t>NEVER</a:t>
            </a:r>
            <a:r>
              <a:rPr lang="en-US" dirty="0">
                <a:solidFill>
                  <a:srgbClr val="000000"/>
                </a:solidFill>
                <a:latin typeface="Arial Narrow" charset="0"/>
              </a:rPr>
              <a:t> store food in these </a:t>
            </a:r>
            <a:r>
              <a:rPr lang="en-US" dirty="0" smtClean="0">
                <a:solidFill>
                  <a:srgbClr val="000000"/>
                </a:solidFill>
                <a:latin typeface="Arial Narrow" charset="0"/>
              </a:rPr>
              <a:t>areas</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Locker rooms or dressing rooms</a:t>
            </a:r>
          </a:p>
          <a:p>
            <a:pPr marL="694944" lvl="2" indent="-347472" eaLnBrk="1" hangingPunct="1">
              <a:lnSpc>
                <a:spcPct val="100000"/>
              </a:lnSpc>
              <a:spcBef>
                <a:spcPts val="900"/>
              </a:spcBef>
              <a:defRPr/>
            </a:pPr>
            <a:r>
              <a:rPr lang="en-US" dirty="0" smtClean="0">
                <a:solidFill>
                  <a:srgbClr val="000000"/>
                </a:solidFill>
                <a:latin typeface="Arial Narrow" charset="0"/>
              </a:rPr>
              <a:t>Restrooms </a:t>
            </a:r>
            <a:r>
              <a:rPr lang="en-US" dirty="0">
                <a:solidFill>
                  <a:srgbClr val="000000"/>
                </a:solidFill>
                <a:latin typeface="Arial Narrow" charset="0"/>
              </a:rPr>
              <a:t>or garbage rooms</a:t>
            </a:r>
          </a:p>
          <a:p>
            <a:pPr marL="694944" lvl="2" indent="-347472" eaLnBrk="1" hangingPunct="1">
              <a:lnSpc>
                <a:spcPct val="100000"/>
              </a:lnSpc>
              <a:spcBef>
                <a:spcPts val="900"/>
              </a:spcBef>
              <a:defRPr/>
            </a:pPr>
            <a:r>
              <a:rPr lang="en-US" dirty="0">
                <a:solidFill>
                  <a:srgbClr val="000000"/>
                </a:solidFill>
                <a:latin typeface="Arial Narrow" charset="0"/>
              </a:rPr>
              <a:t>Mechanical rooms</a:t>
            </a:r>
          </a:p>
          <a:p>
            <a:pPr marL="694944" lvl="2" indent="-347472" eaLnBrk="1" hangingPunct="1">
              <a:lnSpc>
                <a:spcPct val="100000"/>
              </a:lnSpc>
              <a:spcBef>
                <a:spcPts val="900"/>
              </a:spcBef>
              <a:defRPr/>
            </a:pPr>
            <a:r>
              <a:rPr lang="en-US" dirty="0">
                <a:solidFill>
                  <a:srgbClr val="000000"/>
                </a:solidFill>
                <a:latin typeface="Arial Narrow" charset="0"/>
              </a:rPr>
              <a:t>Under unshielded sewer lines or leaking water lines</a:t>
            </a:r>
          </a:p>
          <a:p>
            <a:pPr marL="694944" lvl="2" indent="-347472" eaLnBrk="1" hangingPunct="1">
              <a:lnSpc>
                <a:spcPct val="100000"/>
              </a:lnSpc>
              <a:spcBef>
                <a:spcPts val="900"/>
              </a:spcBef>
              <a:defRPr/>
            </a:pPr>
            <a:r>
              <a:rPr lang="en-US" dirty="0">
                <a:solidFill>
                  <a:srgbClr val="000000"/>
                </a:solidFill>
                <a:latin typeface="Arial Narrow" charset="0"/>
              </a:rPr>
              <a:t>Under stairwells</a:t>
            </a:r>
          </a:p>
        </p:txBody>
      </p:sp>
      <p:sp>
        <p:nvSpPr>
          <p:cNvPr id="1515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5-20</a:t>
            </a:r>
          </a:p>
        </p:txBody>
      </p:sp>
      <p:sp>
        <p:nvSpPr>
          <p:cNvPr id="15155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10661375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1330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body" idx="1"/>
          </p:nvPr>
        </p:nvSpPr>
        <p:spPr>
          <a:xfrm>
            <a:off x="393192" y="1143000"/>
            <a:ext cx="7214398" cy="4664872"/>
          </a:xfrm>
        </p:spPr>
        <p:txBody>
          <a:bodyPr/>
          <a:lstStyle/>
          <a:p>
            <a:pPr marL="0" indent="0" eaLnBrk="1" hangingPunct="1">
              <a:defRPr/>
            </a:pPr>
            <a:r>
              <a:rPr lang="en-US" dirty="0">
                <a:latin typeface="Arial Narrow" charset="0"/>
                <a:cs typeface="+mn-cs"/>
              </a:rPr>
              <a:t>Food and </a:t>
            </a:r>
            <a:r>
              <a:rPr lang="en-US" dirty="0" smtClean="0">
                <a:latin typeface="Arial Narrow" charset="0"/>
                <a:cs typeface="+mn-cs"/>
              </a:rPr>
              <a:t>color additives</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Only use additives approved by your local regulatory </a:t>
            </a:r>
            <a:r>
              <a:rPr lang="en-US" dirty="0" smtClean="0">
                <a:latin typeface="Arial Narrow" charset="0"/>
              </a:rPr>
              <a:t>authority</a:t>
            </a:r>
            <a:endParaRPr lang="en-US" dirty="0">
              <a:latin typeface="Arial Narrow" charset="0"/>
            </a:endParaRPr>
          </a:p>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more additives than are allowed by law </a:t>
            </a: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use additives to alter the appearance of </a:t>
            </a:r>
            <a:r>
              <a:rPr lang="en-US" dirty="0" smtClean="0">
                <a:latin typeface="Arial Narrow" charset="0"/>
              </a:rPr>
              <a:t>food </a:t>
            </a:r>
            <a:endParaRPr lang="en-US" dirty="0">
              <a:latin typeface="Arial Narrow" charset="0"/>
            </a:endParaRPr>
          </a:p>
          <a:p>
            <a:pPr lvl="1" eaLnBrk="1" hangingPunct="1">
              <a:defRPr/>
            </a:pPr>
            <a:r>
              <a:rPr lang="en-US" dirty="0">
                <a:latin typeface="Arial Narrow" charset="0"/>
              </a:rPr>
              <a:t>Do </a:t>
            </a:r>
            <a:r>
              <a:rPr lang="en-US" dirty="0" smtClean="0">
                <a:solidFill>
                  <a:schemeClr val="accent2"/>
                </a:solidFill>
                <a:latin typeface="Arial Narrow" charset="0"/>
              </a:rPr>
              <a:t>NOT</a:t>
            </a:r>
            <a:r>
              <a:rPr lang="en-US" dirty="0" smtClean="0">
                <a:latin typeface="Arial Narrow" charset="0"/>
              </a:rPr>
              <a:t> </a:t>
            </a:r>
            <a:r>
              <a:rPr lang="en-US" dirty="0">
                <a:latin typeface="Arial Narrow" charset="0"/>
              </a:rPr>
              <a:t>sell produce treated with sulfites before it was received in the </a:t>
            </a:r>
            <a:r>
              <a:rPr lang="en-US" dirty="0" smtClean="0">
                <a:latin typeface="Arial Narrow" charset="0"/>
              </a:rPr>
              <a:t>operation </a:t>
            </a:r>
            <a:endParaRPr lang="en-US" dirty="0">
              <a:latin typeface="Arial Narrow" charset="0"/>
            </a:endParaRP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add sulfites to produce that will be eaten </a:t>
            </a:r>
            <a:r>
              <a:rPr lang="en-US" dirty="0" smtClean="0">
                <a:latin typeface="Arial Narrow" charset="0"/>
              </a:rPr>
              <a:t>raw</a:t>
            </a:r>
            <a:endParaRPr lang="en-US" dirty="0">
              <a:latin typeface="Arial Narrow" charset="0"/>
            </a:endParaRPr>
          </a:p>
          <a:p>
            <a:pPr marL="571500" lvl="1" indent="-457200" eaLnBrk="1" hangingPunct="1">
              <a:defRPr/>
            </a:pPr>
            <a:endParaRPr lang="en-US" dirty="0">
              <a:latin typeface="Arial Narrow" charset="0"/>
            </a:endParaRPr>
          </a:p>
        </p:txBody>
      </p:sp>
      <p:sp>
        <p:nvSpPr>
          <p:cNvPr id="15462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a:t>
            </a:r>
          </a:p>
        </p:txBody>
      </p:sp>
      <p:sp>
        <p:nvSpPr>
          <p:cNvPr id="154628"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spTree>
    <p:extLst>
      <p:ext uri="{BB962C8B-B14F-4D97-AF65-F5344CB8AC3E}">
        <p14:creationId xmlns:p14="http://schemas.microsoft.com/office/powerpoint/2010/main" val="35551966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body" idx="1"/>
          </p:nvPr>
        </p:nvSpPr>
        <p:spPr>
          <a:xfrm>
            <a:off x="393192" y="1143000"/>
            <a:ext cx="5016500" cy="5503863"/>
          </a:xfrm>
        </p:spPr>
        <p:txBody>
          <a:bodyPr/>
          <a:lstStyle/>
          <a:p>
            <a:pPr marL="0" indent="0" eaLnBrk="1" hangingPunct="1">
              <a:defRPr/>
            </a:pPr>
            <a:r>
              <a:rPr lang="en-US" dirty="0">
                <a:latin typeface="Arial Narrow" charset="0"/>
                <a:cs typeface="+mn-cs"/>
              </a:rPr>
              <a:t>Present </a:t>
            </a:r>
            <a:r>
              <a:rPr lang="en-US" dirty="0" smtClean="0">
                <a:latin typeface="Arial Narrow" charset="0"/>
                <a:cs typeface="+mn-cs"/>
              </a:rPr>
              <a:t>food honestly</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Do </a:t>
            </a:r>
            <a:r>
              <a:rPr lang="en-US" dirty="0" smtClean="0">
                <a:solidFill>
                  <a:schemeClr val="accent2"/>
                </a:solidFill>
                <a:latin typeface="Arial Narrow" charset="0"/>
              </a:rPr>
              <a:t>NOT</a:t>
            </a:r>
            <a:r>
              <a:rPr lang="en-US" dirty="0" smtClean="0">
                <a:latin typeface="Arial Narrow" charset="0"/>
              </a:rPr>
              <a:t> </a:t>
            </a:r>
            <a:r>
              <a:rPr lang="en-US" dirty="0">
                <a:latin typeface="Arial Narrow" charset="0"/>
              </a:rPr>
              <a:t>use the following to misrepresent the appearance of food</a:t>
            </a:r>
          </a:p>
          <a:p>
            <a:pPr lvl="2" eaLnBrk="1" hangingPunct="1">
              <a:defRPr/>
            </a:pPr>
            <a:r>
              <a:rPr lang="en-US" dirty="0">
                <a:latin typeface="Arial Narrow" charset="0"/>
              </a:rPr>
              <a:t>Food additives or color </a:t>
            </a:r>
            <a:r>
              <a:rPr lang="en-US" dirty="0" smtClean="0">
                <a:latin typeface="Arial Narrow" charset="0"/>
              </a:rPr>
              <a:t>additives</a:t>
            </a:r>
            <a:endParaRPr lang="en-US" dirty="0">
              <a:latin typeface="Arial Narrow" charset="0"/>
            </a:endParaRPr>
          </a:p>
          <a:p>
            <a:pPr lvl="2" eaLnBrk="1" hangingPunct="1">
              <a:defRPr/>
            </a:pPr>
            <a:r>
              <a:rPr lang="en-US" dirty="0">
                <a:latin typeface="Arial Narrow" charset="0"/>
              </a:rPr>
              <a:t>Colored overwraps</a:t>
            </a:r>
          </a:p>
          <a:p>
            <a:pPr lvl="2" eaLnBrk="1" hangingPunct="1">
              <a:defRPr/>
            </a:pPr>
            <a:r>
              <a:rPr lang="en-US" dirty="0">
                <a:latin typeface="Arial Narrow" charset="0"/>
              </a:rPr>
              <a:t>Lights</a:t>
            </a:r>
          </a:p>
          <a:p>
            <a:pPr lvl="1" eaLnBrk="1" hangingPunct="1">
              <a:defRPr/>
            </a:pPr>
            <a:r>
              <a:rPr lang="en-US" dirty="0">
                <a:latin typeface="Arial Narrow" charset="0"/>
              </a:rPr>
              <a:t>Food not presented honestly must be thrown out</a:t>
            </a:r>
          </a:p>
        </p:txBody>
      </p:sp>
      <p:sp>
        <p:nvSpPr>
          <p:cNvPr id="1556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a:t>
            </a:r>
          </a:p>
        </p:txBody>
      </p:sp>
      <p:sp>
        <p:nvSpPr>
          <p:cNvPr id="155652"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spTree>
    <p:extLst>
      <p:ext uri="{BB962C8B-B14F-4D97-AF65-F5344CB8AC3E}">
        <p14:creationId xmlns:p14="http://schemas.microsoft.com/office/powerpoint/2010/main" val="24600322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body" idx="1"/>
          </p:nvPr>
        </p:nvSpPr>
        <p:spPr>
          <a:xfrm>
            <a:off x="393192" y="1143000"/>
            <a:ext cx="6165313" cy="4584433"/>
          </a:xfrm>
        </p:spPr>
        <p:txBody>
          <a:bodyPr/>
          <a:lstStyle/>
          <a:p>
            <a:pPr marL="0" indent="0" eaLnBrk="1" hangingPunct="1">
              <a:defRPr/>
            </a:pPr>
            <a:r>
              <a:rPr lang="en-US" dirty="0">
                <a:latin typeface="Arial Narrow" charset="0"/>
                <a:cs typeface="+mn-cs"/>
              </a:rPr>
              <a:t>Corrective </a:t>
            </a:r>
            <a:r>
              <a:rPr lang="en-US" dirty="0" smtClean="0">
                <a:latin typeface="Arial Narrow" charset="0"/>
                <a:cs typeface="+mn-cs"/>
              </a:rPr>
              <a:t>actions</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Food must be thrown out in the following </a:t>
            </a:r>
            <a:r>
              <a:rPr lang="en-US" dirty="0" smtClean="0">
                <a:latin typeface="Arial Narrow" charset="0"/>
              </a:rPr>
              <a:t>situations</a:t>
            </a:r>
            <a:endParaRPr lang="en-US" dirty="0">
              <a:latin typeface="Arial Narrow" charset="0"/>
            </a:endParaRPr>
          </a:p>
          <a:p>
            <a:pPr lvl="2" eaLnBrk="1" hangingPunct="1">
              <a:defRPr/>
            </a:pPr>
            <a:r>
              <a:rPr lang="en-US" dirty="0">
                <a:latin typeface="Arial Narrow" charset="0"/>
              </a:rPr>
              <a:t>When it is handled by staff who have been restricted or excluded from the operation due to illness</a:t>
            </a:r>
          </a:p>
          <a:p>
            <a:pPr lvl="2" eaLnBrk="1" hangingPunct="1">
              <a:defRPr/>
            </a:pPr>
            <a:r>
              <a:rPr lang="en-US" dirty="0">
                <a:latin typeface="Arial Narrow" charset="0"/>
              </a:rPr>
              <a:t>When it is contaminated by hands or bodily fluids from the nose or mouth</a:t>
            </a:r>
          </a:p>
          <a:p>
            <a:pPr lvl="2" eaLnBrk="1" hangingPunct="1">
              <a:defRPr/>
            </a:pPr>
            <a:r>
              <a:rPr lang="en-US" dirty="0">
                <a:latin typeface="Arial Narrow" charset="0"/>
              </a:rPr>
              <a:t>When it has exceeded the time and temperature requirements designed to keep food safe</a:t>
            </a:r>
          </a:p>
        </p:txBody>
      </p:sp>
      <p:sp>
        <p:nvSpPr>
          <p:cNvPr id="1566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6-4</a:t>
            </a:r>
          </a:p>
        </p:txBody>
      </p:sp>
      <p:sp>
        <p:nvSpPr>
          <p:cNvPr id="156676" name="Rectangle 9"/>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Preparation Practices</a:t>
            </a:r>
          </a:p>
        </p:txBody>
      </p:sp>
    </p:spTree>
    <p:extLst>
      <p:ext uri="{BB962C8B-B14F-4D97-AF65-F5344CB8AC3E}">
        <p14:creationId xmlns:p14="http://schemas.microsoft.com/office/powerpoint/2010/main" val="21124436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393192" y="1143000"/>
            <a:ext cx="5143500" cy="4983163"/>
          </a:xfrm>
        </p:spPr>
        <p:txBody>
          <a:bodyPr/>
          <a:lstStyle/>
          <a:p>
            <a:pPr marL="0" indent="0" eaLnBrk="1" hangingPunct="1">
              <a:defRPr/>
            </a:pPr>
            <a:r>
              <a:rPr lang="en-US" dirty="0">
                <a:latin typeface="Arial Narrow" charset="0"/>
                <a:cs typeface="+mn-cs"/>
              </a:rPr>
              <a:t>Produce: </a:t>
            </a:r>
            <a:endParaRPr lang="en-US" sz="2000" i="1" dirty="0">
              <a:latin typeface="Arial Narrow" charset="0"/>
              <a:cs typeface="+mn-cs"/>
            </a:endParaRPr>
          </a:p>
          <a:p>
            <a:pPr lvl="1" eaLnBrk="1" hangingPunct="1">
              <a:defRPr/>
            </a:pPr>
            <a:r>
              <a:rPr lang="en-US" dirty="0">
                <a:latin typeface="Arial Narrow" charset="0"/>
              </a:rPr>
              <a:t>Produce can be washed in water containing ozone to sanitize it</a:t>
            </a:r>
          </a:p>
          <a:p>
            <a:pPr lvl="2" eaLnBrk="1" hangingPunct="1">
              <a:defRPr/>
            </a:pPr>
            <a:r>
              <a:rPr lang="en-US" dirty="0">
                <a:latin typeface="Arial Narrow" charset="0"/>
              </a:rPr>
              <a:t>Check with your local regulatory authority </a:t>
            </a:r>
          </a:p>
          <a:p>
            <a:pPr lvl="1" eaLnBrk="1" hangingPunct="1">
              <a:defRPr/>
            </a:pPr>
            <a:r>
              <a:rPr lang="en-US" dirty="0">
                <a:latin typeface="Arial Narrow" charset="0"/>
              </a:rPr>
              <a:t>When soaking or storing produce in standing water or an ice-water slurry, do </a:t>
            </a:r>
            <a:r>
              <a:rPr lang="en-US" dirty="0" smtClean="0">
                <a:solidFill>
                  <a:schemeClr val="accent2"/>
                </a:solidFill>
                <a:latin typeface="Arial Narrow" charset="0"/>
              </a:rPr>
              <a:t>NOT</a:t>
            </a:r>
            <a:r>
              <a:rPr lang="en-US" dirty="0" smtClean="0">
                <a:latin typeface="Arial Narrow" charset="0"/>
              </a:rPr>
              <a:t> mix</a:t>
            </a:r>
            <a:endParaRPr lang="en-US" dirty="0">
              <a:latin typeface="Arial Narrow" charset="0"/>
            </a:endParaRPr>
          </a:p>
          <a:p>
            <a:pPr lvl="2" eaLnBrk="1" hangingPunct="1">
              <a:defRPr/>
            </a:pPr>
            <a:r>
              <a:rPr lang="en-US" dirty="0">
                <a:latin typeface="Arial Narrow" charset="0"/>
              </a:rPr>
              <a:t>Different items</a:t>
            </a:r>
          </a:p>
          <a:p>
            <a:pPr lvl="2" eaLnBrk="1" hangingPunct="1">
              <a:defRPr/>
            </a:pPr>
            <a:r>
              <a:rPr lang="en-US" dirty="0">
                <a:latin typeface="Arial Narrow" charset="0"/>
              </a:rPr>
              <a:t>Multiple batches of the same item</a:t>
            </a:r>
          </a:p>
          <a:p>
            <a:pPr marL="1028700" lvl="2" indent="-342900" eaLnBrk="1" hangingPunct="1">
              <a:defRPr/>
            </a:pPr>
            <a:endParaRPr lang="en-US" dirty="0">
              <a:latin typeface="Arial Narrow" charset="0"/>
            </a:endParaRPr>
          </a:p>
        </p:txBody>
      </p:sp>
      <p:sp>
        <p:nvSpPr>
          <p:cNvPr id="15974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6-5</a:t>
            </a:r>
          </a:p>
        </p:txBody>
      </p:sp>
      <p:sp>
        <p:nvSpPr>
          <p:cNvPr id="15974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810512"/>
          </a:xfrm>
          <a:prstGeom prst="rect">
            <a:avLst/>
          </a:prstGeom>
        </p:spPr>
      </p:pic>
    </p:spTree>
    <p:extLst>
      <p:ext uri="{BB962C8B-B14F-4D97-AF65-F5344CB8AC3E}">
        <p14:creationId xmlns:p14="http://schemas.microsoft.com/office/powerpoint/2010/main" val="2247219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2771" name="Rectangle 3"/>
          <p:cNvSpPr>
            <a:spLocks noGrp="1" noChangeArrowheads="1"/>
          </p:cNvSpPr>
          <p:nvPr>
            <p:ph idx="1"/>
          </p:nvPr>
        </p:nvSpPr>
        <p:spPr>
          <a:xfrm>
            <a:off x="390525" y="1143000"/>
            <a:ext cx="8258175" cy="532939"/>
          </a:xfrm>
        </p:spPr>
        <p:txBody>
          <a:bodyPr/>
          <a:lstStyle/>
          <a:p>
            <a:pPr marL="0" indent="0" eaLnBrk="1" hangingPunct="1">
              <a:defRPr/>
            </a:pPr>
            <a:r>
              <a:rPr lang="en-US" dirty="0">
                <a:solidFill>
                  <a:schemeClr val="accent1"/>
                </a:solidFill>
                <a:latin typeface="Arial Narrow" charset="0"/>
                <a:cs typeface="+mn-cs"/>
              </a:rPr>
              <a:t>TCS </a:t>
            </a:r>
            <a:r>
              <a:rPr lang="en-US" dirty="0" smtClean="0">
                <a:solidFill>
                  <a:schemeClr val="accent1"/>
                </a:solidFill>
                <a:latin typeface="Arial Narrow" charset="0"/>
                <a:cs typeface="+mn-cs"/>
              </a:rPr>
              <a:t>food:</a:t>
            </a:r>
            <a:endParaRPr lang="en-US" dirty="0">
              <a:latin typeface="Arial Narrow" charset="0"/>
            </a:endParaRPr>
          </a:p>
        </p:txBody>
      </p:sp>
      <p:sp>
        <p:nvSpPr>
          <p:cNvPr id="3277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1-8</a:t>
            </a:r>
          </a:p>
        </p:txBody>
      </p:sp>
      <p:pic>
        <p:nvPicPr>
          <p:cNvPr id="11"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9924" y="2057400"/>
            <a:ext cx="1906151" cy="132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1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28448" y="2057400"/>
            <a:ext cx="1893454"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1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93801" y="2057399"/>
            <a:ext cx="1912496" cy="133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2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59923" y="3587750"/>
            <a:ext cx="1906153" cy="132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 name="Picture 21"/>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623897" y="3587750"/>
            <a:ext cx="1902557"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2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796134" y="3587750"/>
            <a:ext cx="1907830" cy="133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body" idx="1"/>
          </p:nvPr>
        </p:nvSpPr>
        <p:spPr>
          <a:xfrm>
            <a:off x="393192" y="1143000"/>
            <a:ext cx="5548778" cy="3632373"/>
          </a:xfrm>
        </p:spPr>
        <p:txBody>
          <a:bodyPr/>
          <a:lstStyle/>
          <a:p>
            <a:pPr marL="0" indent="0" eaLnBrk="1" hangingPunct="1">
              <a:defRPr/>
            </a:pPr>
            <a:r>
              <a:rPr lang="en-US" dirty="0">
                <a:latin typeface="Arial Narrow" charset="0"/>
                <a:cs typeface="+mn-cs"/>
              </a:rPr>
              <a:t>Ice:  </a:t>
            </a:r>
          </a:p>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ice as an ingredient if it was used to keep food </a:t>
            </a:r>
            <a:r>
              <a:rPr lang="en-US" dirty="0" smtClean="0">
                <a:latin typeface="Arial Narrow" charset="0"/>
              </a:rPr>
              <a:t>cold</a:t>
            </a:r>
            <a:endParaRPr lang="en-US" dirty="0">
              <a:latin typeface="Arial Narrow" charset="0"/>
            </a:endParaRPr>
          </a:p>
          <a:p>
            <a:pPr lvl="1" eaLnBrk="1" hangingPunct="1">
              <a:defRPr/>
            </a:pPr>
            <a:r>
              <a:rPr lang="en-US" dirty="0">
                <a:latin typeface="Arial Narrow" charset="0"/>
              </a:rPr>
              <a:t>Transfer ice using clean and sanitized containers and </a:t>
            </a:r>
            <a:r>
              <a:rPr lang="en-US" dirty="0" smtClean="0">
                <a:latin typeface="Arial Narrow" charset="0"/>
              </a:rPr>
              <a:t>scoops</a:t>
            </a:r>
            <a:endParaRPr lang="en-US" dirty="0">
              <a:latin typeface="Arial Narrow" charset="0"/>
            </a:endParaRP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hold ice in containers that held </a:t>
            </a:r>
            <a:r>
              <a:rPr lang="en-US" dirty="0" smtClean="0">
                <a:latin typeface="Arial Narrow" charset="0"/>
              </a:rPr>
              <a:t>chemicals </a:t>
            </a:r>
            <a:r>
              <a:rPr lang="en-US" dirty="0">
                <a:latin typeface="Arial Narrow" charset="0"/>
              </a:rPr>
              <a:t>or raw meat, seafood, or </a:t>
            </a:r>
            <a:r>
              <a:rPr lang="en-US" dirty="0" smtClean="0">
                <a:latin typeface="Arial Narrow" charset="0"/>
              </a:rPr>
              <a:t>poultry</a:t>
            </a:r>
            <a:endParaRPr lang="en-US" dirty="0">
              <a:latin typeface="Arial Narrow" charset="0"/>
            </a:endParaRPr>
          </a:p>
          <a:p>
            <a:pPr marL="0" indent="0" eaLnBrk="1" hangingPunct="1">
              <a:defRPr/>
            </a:pPr>
            <a:r>
              <a:rPr lang="en-US" dirty="0">
                <a:latin typeface="Arial Narrow" charset="0"/>
                <a:cs typeface="+mn-cs"/>
              </a:rPr>
              <a:t>   </a:t>
            </a:r>
          </a:p>
          <a:p>
            <a:pPr marL="571500" lvl="1" indent="-457200" eaLnBrk="1" hangingPunct="1">
              <a:defRPr/>
            </a:pPr>
            <a:endParaRPr lang="en-US" dirty="0">
              <a:latin typeface="Arial Narrow" charset="0"/>
            </a:endParaRPr>
          </a:p>
        </p:txBody>
      </p:sp>
      <p:sp>
        <p:nvSpPr>
          <p:cNvPr id="16486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6-6</a:t>
            </a:r>
          </a:p>
        </p:txBody>
      </p:sp>
      <p:sp>
        <p:nvSpPr>
          <p:cNvPr id="16486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oundRect">
            <a:avLst>
              <a:gd name="adj" fmla="val 7217"/>
            </a:avLst>
          </a:prstGeom>
          <a:solidFill>
            <a:srgbClr val="FFFFFF"/>
          </a:solidFill>
          <a:ln w="76200" cap="sq">
            <a:noFill/>
            <a:miter lim="800000"/>
          </a:ln>
          <a:effectLst/>
          <a:scene3d>
            <a:camera prst="orthographicFront"/>
            <a:lightRig rig="threePt" dir="t">
              <a:rot lat="0" lon="0" rev="2700000"/>
            </a:lightRig>
          </a:scene3d>
          <a:sp3d contourW="6350">
            <a:contourClr>
              <a:srgbClr val="C0C0C0"/>
            </a:contourClr>
          </a:sp3d>
        </p:spPr>
      </p:pic>
    </p:spTree>
    <p:extLst>
      <p:ext uri="{BB962C8B-B14F-4D97-AF65-F5344CB8AC3E}">
        <p14:creationId xmlns:p14="http://schemas.microsoft.com/office/powerpoint/2010/main" val="37693325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393192" y="1143000"/>
            <a:ext cx="4906963" cy="2828026"/>
          </a:xfrm>
        </p:spPr>
        <p:txBody>
          <a:bodyPr/>
          <a:lstStyle/>
          <a:p>
            <a:pPr marL="0" indent="0" eaLnBrk="1" hangingPunct="1">
              <a:defRPr/>
            </a:pPr>
            <a:r>
              <a:rPr lang="en-US" dirty="0">
                <a:latin typeface="Arial Narrow" charset="0"/>
                <a:cs typeface="+mn-cs"/>
              </a:rPr>
              <a:t>Ice: </a:t>
            </a:r>
          </a:p>
          <a:p>
            <a:pPr marL="571500" lvl="1" indent="-457200" eaLnBrk="1" hangingPunct="1">
              <a:defRPr/>
            </a:pPr>
            <a:r>
              <a:rPr lang="en-US" dirty="0">
                <a:latin typeface="Arial Narrow" charset="0"/>
              </a:rPr>
              <a:t>Store ice scoops outside ice machines in a clean, protected location</a:t>
            </a:r>
          </a:p>
          <a:p>
            <a:pPr marL="571500" lvl="1" indent="-457200"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a glass to scoop ice or touch ice with hands</a:t>
            </a:r>
          </a:p>
          <a:p>
            <a:pPr marL="0" indent="0" eaLnBrk="1" hangingPunct="1">
              <a:defRPr/>
            </a:pPr>
            <a:r>
              <a:rPr lang="en-US" dirty="0">
                <a:latin typeface="Arial Narrow" charset="0"/>
                <a:cs typeface="+mn-cs"/>
              </a:rPr>
              <a:t>   </a:t>
            </a:r>
          </a:p>
          <a:p>
            <a:pPr marL="571500" lvl="1" indent="-457200" eaLnBrk="1" hangingPunct="1">
              <a:defRPr/>
            </a:pPr>
            <a:endParaRPr lang="en-US" dirty="0">
              <a:latin typeface="Arial Narrow" charset="0"/>
            </a:endParaRPr>
          </a:p>
        </p:txBody>
      </p:sp>
      <p:sp>
        <p:nvSpPr>
          <p:cNvPr id="16589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6-7</a:t>
            </a:r>
          </a:p>
        </p:txBody>
      </p:sp>
      <p:sp>
        <p:nvSpPr>
          <p:cNvPr id="165893"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oundRect">
            <a:avLst>
              <a:gd name="adj" fmla="val 7217"/>
            </a:avLst>
          </a:prstGeom>
          <a:solidFill>
            <a:srgbClr val="FFFFFF"/>
          </a:solidFill>
          <a:ln w="76200" cap="sq">
            <a:noFill/>
            <a:miter lim="800000"/>
          </a:ln>
          <a:effectLst/>
          <a:scene3d>
            <a:camera prst="orthographicFront"/>
            <a:lightRig rig="threePt" dir="t">
              <a:rot lat="0" lon="0" rev="2700000"/>
            </a:lightRig>
          </a:scene3d>
          <a:sp3d contourW="6350">
            <a:contourClr>
              <a:srgbClr val="C0C0C0"/>
            </a:contourClr>
          </a:sp3d>
        </p:spPr>
      </p:pic>
    </p:spTree>
    <p:extLst>
      <p:ext uri="{BB962C8B-B14F-4D97-AF65-F5344CB8AC3E}">
        <p14:creationId xmlns:p14="http://schemas.microsoft.com/office/powerpoint/2010/main" val="15219675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5550408" cy="5268912"/>
          </a:xfrm>
        </p:spPr>
        <p:txBody>
          <a:bodyPr/>
          <a:lstStyle/>
          <a:p>
            <a:pPr marL="0" indent="0" eaLnBrk="1" hangingPunct="1">
              <a:defRPr/>
            </a:pPr>
            <a:r>
              <a:rPr lang="en-US" dirty="0">
                <a:latin typeface="Arial Narrow" charset="0"/>
                <a:cs typeface="+mn-cs"/>
              </a:rPr>
              <a:t>You need a variance if prepping food in these ways:</a:t>
            </a:r>
          </a:p>
          <a:p>
            <a:pPr lvl="1" eaLnBrk="1" hangingPunct="1">
              <a:defRPr/>
            </a:pPr>
            <a:r>
              <a:rPr lang="en-US" dirty="0">
                <a:latin typeface="Arial Narrow" charset="0"/>
              </a:rPr>
              <a:t>Packaging fresh juice on-site for sale at a later time, unless the juice has a warning </a:t>
            </a:r>
            <a:r>
              <a:rPr lang="en-US" dirty="0" smtClean="0">
                <a:latin typeface="Arial Narrow" charset="0"/>
              </a:rPr>
              <a:t>label</a:t>
            </a:r>
            <a:endParaRPr lang="en-US" dirty="0">
              <a:latin typeface="Arial Narrow" charset="0"/>
            </a:endParaRPr>
          </a:p>
          <a:p>
            <a:pPr lvl="1" eaLnBrk="1" hangingPunct="1">
              <a:defRPr/>
            </a:pPr>
            <a:r>
              <a:rPr lang="en-US" dirty="0">
                <a:latin typeface="Arial Narrow" charset="0"/>
              </a:rPr>
              <a:t>Smoking food to preserve it but not to </a:t>
            </a:r>
            <a:r>
              <a:rPr lang="en-US" dirty="0" smtClean="0">
                <a:latin typeface="Arial Narrow" charset="0"/>
              </a:rPr>
              <a:t/>
            </a:r>
            <a:br>
              <a:rPr lang="en-US" dirty="0" smtClean="0">
                <a:latin typeface="Arial Narrow" charset="0"/>
              </a:rPr>
            </a:br>
            <a:r>
              <a:rPr lang="en-US" dirty="0" smtClean="0">
                <a:latin typeface="Arial Narrow" charset="0"/>
              </a:rPr>
              <a:t>enhance </a:t>
            </a:r>
            <a:r>
              <a:rPr lang="en-US" dirty="0">
                <a:latin typeface="Arial Narrow" charset="0"/>
              </a:rPr>
              <a:t>flavor</a:t>
            </a:r>
          </a:p>
          <a:p>
            <a:pPr lvl="1" eaLnBrk="1" hangingPunct="1">
              <a:defRPr/>
            </a:pPr>
            <a:r>
              <a:rPr lang="en-US" dirty="0">
                <a:latin typeface="Arial Narrow" charset="0"/>
              </a:rPr>
              <a:t>Using food additives or components to preserve or alter food so it no longer </a:t>
            </a:r>
            <a:r>
              <a:rPr lang="en-US" dirty="0" smtClean="0">
                <a:latin typeface="Arial Narrow" charset="0"/>
              </a:rPr>
              <a:t>needs </a:t>
            </a:r>
            <a:r>
              <a:rPr lang="en-US" dirty="0">
                <a:latin typeface="Arial Narrow" charset="0"/>
              </a:rPr>
              <a:t>time and temperature control for safety</a:t>
            </a:r>
          </a:p>
          <a:p>
            <a:pPr lvl="1" eaLnBrk="1" hangingPunct="1">
              <a:defRPr/>
            </a:pPr>
            <a:r>
              <a:rPr lang="en-US" dirty="0">
                <a:latin typeface="Arial Narrow" charset="0"/>
              </a:rPr>
              <a:t>Curing food</a:t>
            </a:r>
          </a:p>
        </p:txBody>
      </p:sp>
      <p:sp>
        <p:nvSpPr>
          <p:cNvPr id="166915" name="Rectangle 4"/>
          <p:cNvSpPr>
            <a:spLocks noChangeArrowheads="1"/>
          </p:cNvSpPr>
          <p:nvPr/>
        </p:nvSpPr>
        <p:spPr bwMode="auto">
          <a:xfrm>
            <a:off x="6270625" y="3548063"/>
            <a:ext cx="20891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6691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6-8</a:t>
            </a:r>
          </a:p>
        </p:txBody>
      </p:sp>
      <p:sp>
        <p:nvSpPr>
          <p:cNvPr id="166918" name="Rectangle 10"/>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Practices That Have Special Requirements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521" y="1243013"/>
            <a:ext cx="2099614" cy="1831059"/>
          </a:xfrm>
          <a:prstGeom prst="rect">
            <a:avLst/>
          </a:prstGeom>
        </p:spPr>
      </p:pic>
    </p:spTree>
    <p:extLst>
      <p:ext uri="{BB962C8B-B14F-4D97-AF65-F5344CB8AC3E}">
        <p14:creationId xmlns:p14="http://schemas.microsoft.com/office/powerpoint/2010/main" val="35926902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4906962" cy="4953000"/>
          </a:xfrm>
        </p:spPr>
        <p:txBody>
          <a:bodyPr/>
          <a:lstStyle/>
          <a:p>
            <a:pPr marL="0" indent="0" eaLnBrk="1" hangingPunct="1">
              <a:buFont typeface="Wingdings" pitchFamily="2" charset="2"/>
              <a:buNone/>
              <a:defRPr/>
            </a:pPr>
            <a:r>
              <a:rPr lang="en-US" dirty="0" smtClean="0">
                <a:ea typeface="+mn-ea"/>
                <a:cs typeface="+mn-cs"/>
              </a:rPr>
              <a:t>You need a variance if prepping food in these ways: </a:t>
            </a:r>
          </a:p>
          <a:p>
            <a:pPr lvl="1" eaLnBrk="1" hangingPunct="1">
              <a:buFont typeface="Wingdings" pitchFamily="2" charset="2"/>
              <a:buChar char="l"/>
              <a:defRPr/>
            </a:pPr>
            <a:r>
              <a:rPr lang="en-US" dirty="0" smtClean="0"/>
              <a:t>Packaging food using a reduced-oxygen packaging (ROP) method</a:t>
            </a:r>
          </a:p>
          <a:p>
            <a:pPr lvl="1" eaLnBrk="1" hangingPunct="1">
              <a:buFont typeface="Wingdings" pitchFamily="2" charset="2"/>
              <a:buChar char="l"/>
              <a:defRPr/>
            </a:pPr>
            <a:r>
              <a:rPr lang="en-US" dirty="0" smtClean="0"/>
              <a:t>Sprouting seeds or beans</a:t>
            </a:r>
          </a:p>
          <a:p>
            <a:pPr lvl="1" eaLnBrk="1" hangingPunct="1">
              <a:buFont typeface="Wingdings" pitchFamily="2" charset="2"/>
              <a:buChar char="l"/>
              <a:defRPr/>
            </a:pPr>
            <a:r>
              <a:rPr lang="en-US" dirty="0" smtClean="0"/>
              <a:t>Offering live shellfish from a display tank</a:t>
            </a:r>
          </a:p>
          <a:p>
            <a:pPr lvl="1" eaLnBrk="1" hangingPunct="1">
              <a:buFont typeface="Wingdings" pitchFamily="2" charset="2"/>
              <a:buChar char="l"/>
              <a:defRPr/>
            </a:pPr>
            <a:r>
              <a:rPr lang="en-US" dirty="0"/>
              <a:t>Custom-processing animals for personal use (i.e. dressing a deer</a:t>
            </a:r>
            <a:r>
              <a:rPr lang="en-US" dirty="0" smtClean="0"/>
              <a:t>)</a:t>
            </a:r>
            <a:endParaRPr lang="en-US" dirty="0"/>
          </a:p>
        </p:txBody>
      </p:sp>
      <p:sp>
        <p:nvSpPr>
          <p:cNvPr id="16793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6-9</a:t>
            </a:r>
          </a:p>
        </p:txBody>
      </p:sp>
      <p:sp>
        <p:nvSpPr>
          <p:cNvPr id="167940" name="Rectangle 7"/>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Practices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566" y="1247530"/>
            <a:ext cx="2099716" cy="1886083"/>
          </a:xfrm>
          <a:prstGeom prst="rect">
            <a:avLst/>
          </a:prstGeom>
        </p:spPr>
      </p:pic>
    </p:spTree>
    <p:extLst>
      <p:ext uri="{BB962C8B-B14F-4D97-AF65-F5344CB8AC3E}">
        <p14:creationId xmlns:p14="http://schemas.microsoft.com/office/powerpoint/2010/main" val="34502078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body" idx="1"/>
          </p:nvPr>
        </p:nvSpPr>
        <p:spPr>
          <a:xfrm>
            <a:off x="393192" y="1143000"/>
            <a:ext cx="4759325" cy="4953794"/>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a:latin typeface="Arial Narrow" charset="0"/>
                <a:cs typeface="+mn-cs"/>
              </a:rPr>
              <a:t>165°F (74°C) for 15 seconds</a:t>
            </a:r>
          </a:p>
          <a:p>
            <a:pPr lvl="1" eaLnBrk="1" hangingPunct="1">
              <a:defRPr/>
            </a:pPr>
            <a:r>
              <a:rPr lang="en-US" dirty="0">
                <a:latin typeface="Arial Narrow" charset="0"/>
              </a:rPr>
              <a:t>Poultry—whole or ground chicken, </a:t>
            </a:r>
            <a:r>
              <a:rPr lang="en-US" dirty="0" smtClean="0">
                <a:latin typeface="Arial Narrow" charset="0"/>
              </a:rPr>
              <a:t>turkey, </a:t>
            </a:r>
            <a:r>
              <a:rPr lang="en-US" dirty="0">
                <a:latin typeface="Arial Narrow" charset="0"/>
              </a:rPr>
              <a:t>or duck</a:t>
            </a:r>
          </a:p>
          <a:p>
            <a:pPr lvl="1" eaLnBrk="1" hangingPunct="1">
              <a:defRPr/>
            </a:pPr>
            <a:r>
              <a:rPr lang="en-US" dirty="0">
                <a:latin typeface="Arial Narrow" charset="0"/>
              </a:rPr>
              <a:t>Stuffing made with fish, meat, or poultry</a:t>
            </a:r>
          </a:p>
          <a:p>
            <a:pPr lvl="1" eaLnBrk="1" hangingPunct="1">
              <a:defRPr/>
            </a:pPr>
            <a:r>
              <a:rPr lang="en-US" dirty="0">
                <a:latin typeface="Arial Narrow" charset="0"/>
              </a:rPr>
              <a:t>Stuffed meat, seafood, poultry, or pasta</a:t>
            </a:r>
          </a:p>
          <a:p>
            <a:pPr lvl="1" eaLnBrk="1" hangingPunct="1">
              <a:defRPr/>
            </a:pPr>
            <a:r>
              <a:rPr lang="en-US" dirty="0">
                <a:latin typeface="Arial Narrow" charset="0"/>
              </a:rPr>
              <a:t>Dishes that include previously cooked, TCS ingredients</a:t>
            </a:r>
          </a:p>
          <a:p>
            <a:pPr marL="571500" lvl="1" indent="-457200" eaLnBrk="1" hangingPunct="1">
              <a:buFont typeface="Wingdings" charset="0"/>
              <a:buNone/>
              <a:defRPr/>
            </a:pPr>
            <a:endParaRPr lang="en-US" dirty="0">
              <a:latin typeface="Arial Narrow" charset="0"/>
            </a:endParaRPr>
          </a:p>
        </p:txBody>
      </p:sp>
      <p:sp>
        <p:nvSpPr>
          <p:cNvPr id="17101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6-10</a:t>
            </a:r>
          </a:p>
        </p:txBody>
      </p:sp>
      <p:sp>
        <p:nvSpPr>
          <p:cNvPr id="171012" name="Rectangle 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2656115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1"/>
          </p:nvPr>
        </p:nvSpPr>
        <p:spPr>
          <a:xfrm>
            <a:off x="393192" y="1143000"/>
            <a:ext cx="5029200" cy="4983163"/>
          </a:xfrm>
        </p:spPr>
        <p:txBody>
          <a:bodyPr/>
          <a:lstStyle/>
          <a:p>
            <a:pPr marL="0" indent="0" eaLnBrk="1" hangingPunct="1">
              <a:lnSpc>
                <a:spcPct val="80000"/>
              </a:lnSpc>
              <a:defRPr/>
            </a:pPr>
            <a:r>
              <a:rPr lang="en-US" dirty="0">
                <a:latin typeface="Arial Narrow" charset="0"/>
                <a:cs typeface="+mn-cs"/>
              </a:rPr>
              <a:t>Minimum internal cooking temperature:</a:t>
            </a:r>
          </a:p>
          <a:p>
            <a:pPr marL="0" indent="0" eaLnBrk="1" hangingPunct="1">
              <a:lnSpc>
                <a:spcPct val="80000"/>
              </a:lnSpc>
              <a:defRPr/>
            </a:pPr>
            <a:r>
              <a:rPr lang="en-US" dirty="0">
                <a:latin typeface="Arial Narrow" charset="0"/>
                <a:cs typeface="+mn-cs"/>
              </a:rPr>
              <a:t>155°F (68°C) for 15 seconds</a:t>
            </a:r>
          </a:p>
          <a:p>
            <a:pPr lvl="1" eaLnBrk="1" hangingPunct="1">
              <a:lnSpc>
                <a:spcPct val="80000"/>
              </a:lnSpc>
              <a:defRPr/>
            </a:pPr>
            <a:r>
              <a:rPr lang="en-US" dirty="0">
                <a:latin typeface="Arial Narrow" charset="0"/>
              </a:rPr>
              <a:t>Ground meat—beef, pork, and other meat</a:t>
            </a:r>
          </a:p>
          <a:p>
            <a:pPr lvl="1" eaLnBrk="1" hangingPunct="1">
              <a:lnSpc>
                <a:spcPct val="80000"/>
              </a:lnSpc>
              <a:defRPr/>
            </a:pPr>
            <a:r>
              <a:rPr lang="en-US" dirty="0">
                <a:latin typeface="Arial Narrow" charset="0"/>
              </a:rPr>
              <a:t>Injected meat—including brined ham and flavor-injected roasts</a:t>
            </a:r>
          </a:p>
          <a:p>
            <a:pPr lvl="1" eaLnBrk="1" hangingPunct="1">
              <a:lnSpc>
                <a:spcPct val="80000"/>
              </a:lnSpc>
              <a:defRPr/>
            </a:pPr>
            <a:r>
              <a:rPr lang="en-US" dirty="0">
                <a:latin typeface="Arial Narrow" charset="0"/>
              </a:rPr>
              <a:t>Mechanically tenderized meat</a:t>
            </a:r>
          </a:p>
          <a:p>
            <a:pPr lvl="1" eaLnBrk="1" hangingPunct="1">
              <a:lnSpc>
                <a:spcPct val="80000"/>
              </a:lnSpc>
              <a:defRPr/>
            </a:pPr>
            <a:r>
              <a:rPr lang="en-US" dirty="0">
                <a:latin typeface="Arial Narrow" charset="0"/>
              </a:rPr>
              <a:t>Ratites including ostrich and emu</a:t>
            </a:r>
          </a:p>
          <a:p>
            <a:pPr lvl="1" eaLnBrk="1" hangingPunct="1">
              <a:lnSpc>
                <a:spcPct val="80000"/>
              </a:lnSpc>
              <a:defRPr/>
            </a:pPr>
            <a:r>
              <a:rPr lang="en-US" dirty="0">
                <a:latin typeface="Arial Narrow" charset="0"/>
              </a:rPr>
              <a:t>Ground seafood—including chopped or minced seafood</a:t>
            </a:r>
          </a:p>
          <a:p>
            <a:pPr lvl="1" eaLnBrk="1" hangingPunct="1">
              <a:lnSpc>
                <a:spcPct val="80000"/>
              </a:lnSpc>
              <a:defRPr/>
            </a:pPr>
            <a:r>
              <a:rPr lang="en-US" dirty="0">
                <a:latin typeface="Arial Narrow" charset="0"/>
              </a:rPr>
              <a:t>Shell eggs that will be hot-held for </a:t>
            </a:r>
            <a:r>
              <a:rPr lang="en-US" dirty="0" smtClean="0">
                <a:latin typeface="Arial Narrow" charset="0"/>
              </a:rPr>
              <a:t>service</a:t>
            </a:r>
            <a:endParaRPr lang="en-US" dirty="0">
              <a:latin typeface="Arial Narrow" charset="0"/>
            </a:endParaRPr>
          </a:p>
        </p:txBody>
      </p:sp>
      <p:sp>
        <p:nvSpPr>
          <p:cNvPr id="1720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6-11</a:t>
            </a:r>
          </a:p>
        </p:txBody>
      </p:sp>
      <p:sp>
        <p:nvSpPr>
          <p:cNvPr id="1720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42447691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a:latin typeface="Arial Narrow" charset="0"/>
                <a:cs typeface="+mn-cs"/>
              </a:rPr>
              <a:t>145°F (63°C) for 15 seconds</a:t>
            </a:r>
          </a:p>
          <a:p>
            <a:pPr lvl="1" eaLnBrk="1" hangingPunct="1">
              <a:defRPr/>
            </a:pPr>
            <a:r>
              <a:rPr lang="en-US" dirty="0">
                <a:latin typeface="Arial Narrow" charset="0"/>
              </a:rPr>
              <a:t>Seafood—including fish, shellfish, and crustaceans</a:t>
            </a:r>
          </a:p>
          <a:p>
            <a:pPr lvl="1" eaLnBrk="1" hangingPunct="1">
              <a:defRPr/>
            </a:pPr>
            <a:r>
              <a:rPr lang="en-US" dirty="0">
                <a:latin typeface="Arial Narrow" charset="0"/>
              </a:rPr>
              <a:t>Steaks/chops of pork, beef, veal, and lamb</a:t>
            </a:r>
          </a:p>
          <a:p>
            <a:pPr lvl="1" eaLnBrk="1" hangingPunct="1">
              <a:defRPr/>
            </a:pPr>
            <a:r>
              <a:rPr lang="en-US" dirty="0" smtClean="0">
                <a:latin typeface="Arial Narrow" charset="0"/>
              </a:rPr>
              <a:t>Commercially </a:t>
            </a:r>
            <a:r>
              <a:rPr lang="en-US" dirty="0">
                <a:latin typeface="Arial Narrow" charset="0"/>
              </a:rPr>
              <a:t>raised game</a:t>
            </a:r>
          </a:p>
          <a:p>
            <a:pPr lvl="1" eaLnBrk="1" hangingPunct="1">
              <a:defRPr/>
            </a:pPr>
            <a:r>
              <a:rPr lang="en-US" dirty="0">
                <a:latin typeface="Arial Narrow" charset="0"/>
              </a:rPr>
              <a:t>Shell eggs that will be served immediately</a:t>
            </a:r>
          </a:p>
          <a:p>
            <a:pPr marL="571500" lvl="1" indent="-457200" eaLnBrk="1" hangingPunct="1">
              <a:buFont typeface="Wingdings" charset="0"/>
              <a:buNone/>
              <a:defRPr/>
            </a:pPr>
            <a:endParaRPr lang="en-US" dirty="0">
              <a:latin typeface="Arial Narrow" charset="0"/>
            </a:endParaRPr>
          </a:p>
        </p:txBody>
      </p:sp>
      <p:sp>
        <p:nvSpPr>
          <p:cNvPr id="17305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6-12</a:t>
            </a:r>
          </a:p>
        </p:txBody>
      </p:sp>
      <p:sp>
        <p:nvSpPr>
          <p:cNvPr id="1730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16867940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4900979" cy="5339080"/>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a:latin typeface="Arial Narrow" charset="0"/>
                <a:cs typeface="+mn-cs"/>
              </a:rPr>
              <a:t>145°F (63°C) for </a:t>
            </a:r>
            <a:r>
              <a:rPr lang="en-US" dirty="0" smtClean="0">
                <a:latin typeface="Arial Narrow" charset="0"/>
                <a:cs typeface="+mn-cs"/>
              </a:rPr>
              <a:t>four </a:t>
            </a:r>
            <a:r>
              <a:rPr lang="en-US" dirty="0">
                <a:latin typeface="Arial Narrow" charset="0"/>
                <a:cs typeface="+mn-cs"/>
              </a:rPr>
              <a:t>minutes</a:t>
            </a:r>
          </a:p>
          <a:p>
            <a:pPr lvl="1" eaLnBrk="1" hangingPunct="1">
              <a:defRPr/>
            </a:pPr>
            <a:r>
              <a:rPr lang="en-US" dirty="0">
                <a:latin typeface="Arial Narrow" charset="0"/>
              </a:rPr>
              <a:t>Roasts of pork, beef, veal, and </a:t>
            </a:r>
            <a:r>
              <a:rPr lang="en-US" dirty="0" smtClean="0">
                <a:latin typeface="Arial Narrow" charset="0"/>
              </a:rPr>
              <a:t>lamb</a:t>
            </a:r>
            <a:endParaRPr lang="en-US" dirty="0">
              <a:latin typeface="Arial Narrow" charset="0"/>
            </a:endParaRPr>
          </a:p>
          <a:p>
            <a:pPr lvl="1" eaLnBrk="1" hangingPunct="1">
              <a:defRPr/>
            </a:pPr>
            <a:r>
              <a:rPr lang="en-US" dirty="0">
                <a:latin typeface="Arial Narrow" charset="0"/>
              </a:rPr>
              <a:t>Alternate cooking times/temperatures</a:t>
            </a:r>
          </a:p>
          <a:p>
            <a:pPr lvl="2" eaLnBrk="1" hangingPunct="1">
              <a:spcBef>
                <a:spcPts val="300"/>
              </a:spcBef>
              <a:tabLst>
                <a:tab pos="2517775" algn="l"/>
              </a:tabLst>
              <a:defRPr/>
            </a:pPr>
            <a:r>
              <a:rPr lang="en-US" dirty="0">
                <a:latin typeface="Arial Narrow" charset="0"/>
              </a:rPr>
              <a:t>130°F (54°C)	112 minutes</a:t>
            </a:r>
          </a:p>
          <a:p>
            <a:pPr lvl="2" eaLnBrk="1" hangingPunct="1">
              <a:spcBef>
                <a:spcPts val="300"/>
              </a:spcBef>
              <a:tabLst>
                <a:tab pos="2517775" algn="l"/>
              </a:tabLst>
              <a:defRPr/>
            </a:pPr>
            <a:r>
              <a:rPr lang="en-US" dirty="0">
                <a:latin typeface="Arial Narrow" charset="0"/>
              </a:rPr>
              <a:t>131°F (55°C)	</a:t>
            </a:r>
            <a:r>
              <a:rPr lang="en-US" dirty="0" smtClean="0">
                <a:latin typeface="Arial Narrow" charset="0"/>
              </a:rPr>
              <a:t>  89 </a:t>
            </a:r>
            <a:r>
              <a:rPr lang="en-US" dirty="0">
                <a:latin typeface="Arial Narrow" charset="0"/>
              </a:rPr>
              <a:t>minutes</a:t>
            </a:r>
          </a:p>
          <a:p>
            <a:pPr lvl="2" eaLnBrk="1" hangingPunct="1">
              <a:spcBef>
                <a:spcPts val="300"/>
              </a:spcBef>
              <a:tabLst>
                <a:tab pos="2517775" algn="l"/>
              </a:tabLst>
              <a:defRPr/>
            </a:pPr>
            <a:r>
              <a:rPr lang="en-US" dirty="0">
                <a:latin typeface="Arial Narrow" charset="0"/>
              </a:rPr>
              <a:t>133°F (56°C)	</a:t>
            </a:r>
            <a:r>
              <a:rPr lang="en-US" dirty="0" smtClean="0">
                <a:latin typeface="Arial Narrow" charset="0"/>
              </a:rPr>
              <a:t>  56 </a:t>
            </a:r>
            <a:r>
              <a:rPr lang="en-US" dirty="0">
                <a:latin typeface="Arial Narrow" charset="0"/>
              </a:rPr>
              <a:t>minutes</a:t>
            </a:r>
          </a:p>
          <a:p>
            <a:pPr lvl="2" eaLnBrk="1" hangingPunct="1">
              <a:spcBef>
                <a:spcPts val="300"/>
              </a:spcBef>
              <a:tabLst>
                <a:tab pos="2517775" algn="l"/>
              </a:tabLst>
              <a:defRPr/>
            </a:pPr>
            <a:r>
              <a:rPr lang="en-US" dirty="0">
                <a:latin typeface="Arial Narrow" charset="0"/>
              </a:rPr>
              <a:t>135°F (57°C)	</a:t>
            </a:r>
            <a:r>
              <a:rPr lang="en-US" dirty="0" smtClean="0">
                <a:latin typeface="Arial Narrow" charset="0"/>
              </a:rPr>
              <a:t>  36 </a:t>
            </a:r>
            <a:r>
              <a:rPr lang="en-US" dirty="0">
                <a:latin typeface="Arial Narrow" charset="0"/>
              </a:rPr>
              <a:t>minutes</a:t>
            </a:r>
          </a:p>
          <a:p>
            <a:pPr lvl="2" eaLnBrk="1" hangingPunct="1">
              <a:spcBef>
                <a:spcPts val="300"/>
              </a:spcBef>
              <a:tabLst>
                <a:tab pos="2517775" algn="l"/>
              </a:tabLst>
              <a:defRPr/>
            </a:pPr>
            <a:r>
              <a:rPr lang="en-US" dirty="0">
                <a:latin typeface="Arial Narrow" charset="0"/>
              </a:rPr>
              <a:t>136°F (58°C)	</a:t>
            </a:r>
            <a:r>
              <a:rPr lang="en-US" dirty="0" smtClean="0">
                <a:latin typeface="Arial Narrow" charset="0"/>
              </a:rPr>
              <a:t>  28 minutes</a:t>
            </a:r>
          </a:p>
          <a:p>
            <a:pPr lvl="2" eaLnBrk="1" hangingPunct="1">
              <a:spcBef>
                <a:spcPts val="300"/>
              </a:spcBef>
              <a:tabLst>
                <a:tab pos="2517775" algn="l"/>
              </a:tabLst>
            </a:pPr>
            <a:r>
              <a:rPr lang="en-US" dirty="0" smtClean="0">
                <a:latin typeface="Arial Narrow" charset="0"/>
              </a:rPr>
              <a:t>138°F (59</a:t>
            </a:r>
            <a:r>
              <a:rPr lang="en-US" dirty="0">
                <a:latin typeface="Arial Narrow" charset="0"/>
              </a:rPr>
              <a:t>°C)	</a:t>
            </a:r>
            <a:r>
              <a:rPr lang="en-US" dirty="0" smtClean="0">
                <a:latin typeface="Arial Narrow" charset="0"/>
              </a:rPr>
              <a:t>  18 </a:t>
            </a:r>
            <a:r>
              <a:rPr lang="en-US" dirty="0">
                <a:latin typeface="Arial Narrow" charset="0"/>
              </a:rPr>
              <a:t>minutes</a:t>
            </a:r>
          </a:p>
          <a:p>
            <a:pPr lvl="2" eaLnBrk="1" hangingPunct="1">
              <a:spcBef>
                <a:spcPts val="300"/>
              </a:spcBef>
              <a:tabLst>
                <a:tab pos="2517775" algn="l"/>
              </a:tabLst>
            </a:pPr>
            <a:r>
              <a:rPr lang="en-US" dirty="0">
                <a:latin typeface="Arial Narrow" charset="0"/>
              </a:rPr>
              <a:t>140°F (60°C)	</a:t>
            </a:r>
            <a:r>
              <a:rPr lang="en-US" dirty="0" smtClean="0">
                <a:latin typeface="Arial Narrow" charset="0"/>
              </a:rPr>
              <a:t>  12 </a:t>
            </a:r>
            <a:r>
              <a:rPr lang="en-US" dirty="0">
                <a:latin typeface="Arial Narrow" charset="0"/>
              </a:rPr>
              <a:t>minutes</a:t>
            </a:r>
          </a:p>
          <a:p>
            <a:pPr lvl="2" eaLnBrk="1" hangingPunct="1">
              <a:spcBef>
                <a:spcPts val="300"/>
              </a:spcBef>
              <a:tabLst>
                <a:tab pos="2517775" algn="l"/>
              </a:tabLst>
            </a:pPr>
            <a:r>
              <a:rPr lang="en-US" dirty="0">
                <a:latin typeface="Arial Narrow" charset="0"/>
              </a:rPr>
              <a:t>142°F (61°C)	 </a:t>
            </a:r>
            <a:r>
              <a:rPr lang="en-US" dirty="0" smtClean="0">
                <a:latin typeface="Arial Narrow" charset="0"/>
              </a:rPr>
              <a:t>   </a:t>
            </a:r>
            <a:r>
              <a:rPr lang="en-US" dirty="0">
                <a:latin typeface="Arial Narrow" charset="0"/>
              </a:rPr>
              <a:t>8 minutes</a:t>
            </a:r>
          </a:p>
          <a:p>
            <a:pPr lvl="2" eaLnBrk="1" hangingPunct="1">
              <a:spcBef>
                <a:spcPts val="300"/>
              </a:spcBef>
              <a:tabLst>
                <a:tab pos="2517775" algn="l"/>
              </a:tabLst>
            </a:pPr>
            <a:r>
              <a:rPr lang="en-US" dirty="0">
                <a:latin typeface="Arial Narrow" charset="0"/>
              </a:rPr>
              <a:t>144°F (62°C)	 </a:t>
            </a:r>
            <a:r>
              <a:rPr lang="en-US" dirty="0" smtClean="0">
                <a:latin typeface="Arial Narrow" charset="0"/>
              </a:rPr>
              <a:t>   </a:t>
            </a:r>
            <a:r>
              <a:rPr lang="en-US" dirty="0">
                <a:latin typeface="Arial Narrow" charset="0"/>
              </a:rPr>
              <a:t>5 </a:t>
            </a:r>
            <a:r>
              <a:rPr lang="en-US" dirty="0" smtClean="0">
                <a:latin typeface="Arial Narrow" charset="0"/>
              </a:rPr>
              <a:t>minutes</a:t>
            </a:r>
            <a:endParaRPr lang="en-US" dirty="0">
              <a:latin typeface="Arial Narrow" charset="0"/>
            </a:endParaRPr>
          </a:p>
        </p:txBody>
      </p:sp>
      <p:sp>
        <p:nvSpPr>
          <p:cNvPr id="1740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6-13</a:t>
            </a:r>
          </a:p>
        </p:txBody>
      </p:sp>
      <p:sp>
        <p:nvSpPr>
          <p:cNvPr id="174084"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35513120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a:latin typeface="Arial Narrow" charset="0"/>
                <a:cs typeface="+mn-cs"/>
              </a:rPr>
              <a:t>135°F (57°C) </a:t>
            </a:r>
          </a:p>
          <a:p>
            <a:pPr lvl="1" eaLnBrk="1" hangingPunct="1">
              <a:defRPr/>
            </a:pPr>
            <a:r>
              <a:rPr lang="en-US" dirty="0">
                <a:latin typeface="Arial Narrow" charset="0"/>
              </a:rPr>
              <a:t>Fruit, vegetables, grains (rice, pasta), and legumes (beans, refried beans) that will be hot-held for service</a:t>
            </a:r>
          </a:p>
          <a:p>
            <a:pPr marL="571500" lvl="1" indent="-457200" eaLnBrk="1" hangingPunct="1">
              <a:buFont typeface="Wingdings" charset="0"/>
              <a:buNone/>
              <a:defRPr/>
            </a:pPr>
            <a:endParaRPr lang="en-US" dirty="0">
              <a:latin typeface="Arial Narrow" charset="0"/>
            </a:endParaRPr>
          </a:p>
        </p:txBody>
      </p:sp>
      <p:sp>
        <p:nvSpPr>
          <p:cNvPr id="1751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6-14</a:t>
            </a:r>
          </a:p>
        </p:txBody>
      </p:sp>
      <p:sp>
        <p:nvSpPr>
          <p:cNvPr id="1751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extLst>
      <p:ext uri="{BB962C8B-B14F-4D97-AF65-F5344CB8AC3E}">
        <p14:creationId xmlns:p14="http://schemas.microsoft.com/office/powerpoint/2010/main" val="38913212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1"/>
          </p:nvPr>
        </p:nvSpPr>
        <p:spPr>
          <a:xfrm>
            <a:off x="393192" y="1143000"/>
            <a:ext cx="4910328" cy="5407025"/>
          </a:xfrm>
        </p:spPr>
        <p:txBody>
          <a:bodyPr/>
          <a:lstStyle/>
          <a:p>
            <a:pPr marL="0" indent="0" eaLnBrk="1" hangingPunct="1">
              <a:lnSpc>
                <a:spcPct val="80000"/>
              </a:lnSpc>
              <a:defRPr/>
            </a:pPr>
            <a:r>
              <a:rPr lang="en-US" dirty="0">
                <a:latin typeface="Arial Narrow" charset="0"/>
                <a:cs typeface="+mn-cs"/>
              </a:rPr>
              <a:t>If partially cooking meat, seafood, poultry, or eggs or dishes containing these items:</a:t>
            </a:r>
          </a:p>
          <a:p>
            <a:pPr lvl="1" eaLnBrk="1" hangingPunct="1">
              <a:defRPr/>
            </a:pPr>
            <a:r>
              <a:rPr lang="en-US" dirty="0">
                <a:solidFill>
                  <a:srgbClr val="FF0000"/>
                </a:solidFill>
                <a:latin typeface="Arial Narrow" charset="0"/>
              </a:rPr>
              <a:t>NEVER</a:t>
            </a:r>
            <a:r>
              <a:rPr lang="en-US" dirty="0">
                <a:latin typeface="Arial Narrow" charset="0"/>
              </a:rPr>
              <a:t> cook the food longer than </a:t>
            </a:r>
            <a:br>
              <a:rPr lang="en-US" dirty="0">
                <a:latin typeface="Arial Narrow" charset="0"/>
              </a:rPr>
            </a:br>
            <a:r>
              <a:rPr lang="en-US" dirty="0">
                <a:latin typeface="Arial Narrow" charset="0"/>
              </a:rPr>
              <a:t>60 minutes during initial cooking</a:t>
            </a:r>
          </a:p>
          <a:p>
            <a:pPr lvl="1" eaLnBrk="1" hangingPunct="1">
              <a:defRPr/>
            </a:pPr>
            <a:r>
              <a:rPr lang="en-US" dirty="0">
                <a:latin typeface="Arial Narrow" charset="0"/>
              </a:rPr>
              <a:t>Cool the food immediately after </a:t>
            </a:r>
            <a:br>
              <a:rPr lang="en-US" dirty="0">
                <a:latin typeface="Arial Narrow" charset="0"/>
              </a:rPr>
            </a:br>
            <a:r>
              <a:rPr lang="en-US" dirty="0">
                <a:latin typeface="Arial Narrow" charset="0"/>
              </a:rPr>
              <a:t>initial cooking</a:t>
            </a:r>
          </a:p>
          <a:p>
            <a:pPr lvl="1" eaLnBrk="1" hangingPunct="1">
              <a:defRPr/>
            </a:pPr>
            <a:r>
              <a:rPr lang="en-US" dirty="0">
                <a:latin typeface="Arial Narrow" charset="0"/>
              </a:rPr>
              <a:t>Freeze or refrigerate the food </a:t>
            </a:r>
            <a:r>
              <a:rPr lang="en-US" dirty="0" smtClean="0">
                <a:latin typeface="Arial Narrow" charset="0"/>
              </a:rPr>
              <a:t>after cooling </a:t>
            </a:r>
            <a:endParaRPr lang="en-US" dirty="0">
              <a:latin typeface="Arial Narrow" charset="0"/>
            </a:endParaRPr>
          </a:p>
          <a:p>
            <a:pPr lvl="1" eaLnBrk="1" hangingPunct="1">
              <a:defRPr/>
            </a:pPr>
            <a:r>
              <a:rPr lang="en-US" dirty="0">
                <a:latin typeface="Arial Narrow" charset="0"/>
              </a:rPr>
              <a:t>Heat the food to at least 165˚F (74˚C) for 15 seconds before selling or serving </a:t>
            </a:r>
            <a:endParaRPr lang="en-US" dirty="0" smtClean="0">
              <a:latin typeface="Arial Narrow" charset="0"/>
            </a:endParaRPr>
          </a:p>
          <a:p>
            <a:pPr lvl="1" eaLnBrk="1" hangingPunct="1">
              <a:defRPr/>
            </a:pPr>
            <a:r>
              <a:rPr lang="en-US" dirty="0" smtClean="0">
                <a:latin typeface="Arial Narrow" charset="0"/>
              </a:rPr>
              <a:t>Cool the food if it will not be served immediately or held for service</a:t>
            </a:r>
            <a:endParaRPr lang="en-US" dirty="0">
              <a:latin typeface="Arial Narrow" charset="0"/>
            </a:endParaRPr>
          </a:p>
        </p:txBody>
      </p:sp>
      <p:sp>
        <p:nvSpPr>
          <p:cNvPr id="17817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6-15</a:t>
            </a:r>
          </a:p>
        </p:txBody>
      </p:sp>
      <p:sp>
        <p:nvSpPr>
          <p:cNvPr id="178181"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Partial Cooking During Preparation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28408"/>
            <a:ext cx="2103120" cy="1402080"/>
          </a:xfrm>
          <a:prstGeom prst="rect">
            <a:avLst/>
          </a:prstGeom>
        </p:spPr>
      </p:pic>
    </p:spTree>
    <p:extLst>
      <p:ext uri="{BB962C8B-B14F-4D97-AF65-F5344CB8AC3E}">
        <p14:creationId xmlns:p14="http://schemas.microsoft.com/office/powerpoint/2010/main" val="2268797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Ready-to-Eat Food</a:t>
            </a:r>
          </a:p>
        </p:txBody>
      </p:sp>
      <p:sp>
        <p:nvSpPr>
          <p:cNvPr id="30724" name="Rectangle 10"/>
          <p:cNvSpPr>
            <a:spLocks noGrp="1" noChangeArrowheads="1"/>
          </p:cNvSpPr>
          <p:nvPr>
            <p:ph idx="1"/>
          </p:nvPr>
        </p:nvSpPr>
        <p:spPr>
          <a:xfrm>
            <a:off x="390523" y="1143000"/>
            <a:ext cx="7316789" cy="5257800"/>
          </a:xfrm>
        </p:spPr>
        <p:txBody>
          <a:bodyPr/>
          <a:lstStyle/>
          <a:p>
            <a:pPr marL="0" lvl="1" indent="0" eaLnBrk="1" hangingPunct="1">
              <a:spcBef>
                <a:spcPct val="100000"/>
              </a:spcBef>
              <a:buClr>
                <a:srgbClr val="009DDC"/>
              </a:buClr>
              <a:buFont typeface="Wingdings" pitchFamily="2" charset="2"/>
              <a:buNone/>
              <a:defRPr/>
            </a:pPr>
            <a:r>
              <a:rPr lang="en-US" sz="2400" b="1" dirty="0">
                <a:solidFill>
                  <a:srgbClr val="005CAB"/>
                </a:solidFill>
                <a:ea typeface="+mn-ea"/>
                <a:cs typeface="+mn-cs"/>
              </a:rPr>
              <a:t>Ready-to-eat food is food that can be eaten without </a:t>
            </a:r>
            <a:r>
              <a:rPr lang="en-US" sz="2400" b="1" dirty="0" smtClean="0">
                <a:solidFill>
                  <a:srgbClr val="005CAB"/>
                </a:solidFill>
                <a:ea typeface="+mn-ea"/>
                <a:cs typeface="+mn-cs"/>
              </a:rPr>
              <a:t>further:</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Preparation</a:t>
            </a:r>
          </a:p>
          <a:p>
            <a:pPr marL="347472" lvl="1" indent="-347472" eaLnBrk="1" hangingPunct="1">
              <a:lnSpc>
                <a:spcPct val="100000"/>
              </a:lnSpc>
              <a:spcBef>
                <a:spcPts val="900"/>
              </a:spcBef>
              <a:buFont typeface="Wingdings" pitchFamily="2" charset="2"/>
              <a:buChar char="l"/>
              <a:defRPr/>
            </a:pPr>
            <a:r>
              <a:rPr lang="en-US" dirty="0" smtClean="0"/>
              <a:t>Washing</a:t>
            </a:r>
          </a:p>
          <a:p>
            <a:pPr marL="347472" lvl="1" indent="-347472" eaLnBrk="1" hangingPunct="1">
              <a:lnSpc>
                <a:spcPct val="100000"/>
              </a:lnSpc>
              <a:spcBef>
                <a:spcPts val="900"/>
              </a:spcBef>
              <a:buFont typeface="Wingdings" pitchFamily="2" charset="2"/>
              <a:buChar char="l"/>
              <a:defRPr/>
            </a:pPr>
            <a:r>
              <a:rPr lang="en-US" dirty="0" smtClean="0"/>
              <a:t>Cooking</a:t>
            </a:r>
          </a:p>
          <a:p>
            <a:pPr marL="0" indent="0" eaLnBrk="1" hangingPunct="1">
              <a:buFont typeface="Wingdings" pitchFamily="2" charset="2"/>
              <a:buNone/>
              <a:defRPr/>
            </a:pPr>
            <a:r>
              <a:rPr lang="en-US" dirty="0" smtClean="0">
                <a:ea typeface="+mn-ea"/>
                <a:cs typeface="+mn-cs"/>
              </a:rPr>
              <a:t>Ready-to-eat food includes:</a:t>
            </a:r>
          </a:p>
          <a:p>
            <a:pPr marL="347472" lvl="1" indent="-347472" eaLnBrk="1" hangingPunct="1">
              <a:lnSpc>
                <a:spcPct val="100000"/>
              </a:lnSpc>
              <a:spcBef>
                <a:spcPts val="900"/>
              </a:spcBef>
              <a:buFont typeface="Wingdings" pitchFamily="2" charset="2"/>
              <a:buChar char="l"/>
              <a:defRPr/>
            </a:pPr>
            <a:r>
              <a:rPr lang="en-US" dirty="0" smtClean="0"/>
              <a:t>Cooked food</a:t>
            </a:r>
          </a:p>
          <a:p>
            <a:pPr marL="347472" lvl="1" indent="-347472" eaLnBrk="1" hangingPunct="1">
              <a:lnSpc>
                <a:spcPct val="100000"/>
              </a:lnSpc>
              <a:spcBef>
                <a:spcPts val="900"/>
              </a:spcBef>
              <a:buFont typeface="Wingdings" pitchFamily="2" charset="2"/>
              <a:buChar char="l"/>
              <a:defRPr/>
            </a:pPr>
            <a:r>
              <a:rPr lang="en-US" dirty="0" smtClean="0"/>
              <a:t>Washed fruit and vegetables</a:t>
            </a:r>
          </a:p>
          <a:p>
            <a:pPr marL="347472" lvl="1" indent="-347472" eaLnBrk="1" hangingPunct="1">
              <a:lnSpc>
                <a:spcPct val="100000"/>
              </a:lnSpc>
              <a:spcBef>
                <a:spcPts val="900"/>
              </a:spcBef>
              <a:buFont typeface="Wingdings" pitchFamily="2" charset="2"/>
              <a:buChar char="l"/>
              <a:defRPr/>
            </a:pPr>
            <a:r>
              <a:rPr lang="en-US" dirty="0" smtClean="0"/>
              <a:t>Deli meat</a:t>
            </a:r>
          </a:p>
          <a:p>
            <a:pPr marL="347472" lvl="1" indent="-347472" eaLnBrk="1" hangingPunct="1">
              <a:lnSpc>
                <a:spcPct val="100000"/>
              </a:lnSpc>
              <a:spcBef>
                <a:spcPts val="900"/>
              </a:spcBef>
              <a:buFont typeface="Wingdings" pitchFamily="2" charset="2"/>
              <a:buChar char="l"/>
              <a:defRPr/>
            </a:pPr>
            <a:r>
              <a:rPr lang="en-US" dirty="0" smtClean="0"/>
              <a:t>Bakery items</a:t>
            </a:r>
          </a:p>
          <a:p>
            <a:pPr marL="347472" lvl="1" indent="-347472" eaLnBrk="1" hangingPunct="1">
              <a:lnSpc>
                <a:spcPct val="100000"/>
              </a:lnSpc>
              <a:spcBef>
                <a:spcPts val="900"/>
              </a:spcBef>
              <a:buFont typeface="Wingdings" pitchFamily="2" charset="2"/>
              <a:buChar char="l"/>
              <a:defRPr/>
            </a:pPr>
            <a:r>
              <a:rPr lang="en-US" dirty="0" smtClean="0"/>
              <a:t>Sugar, spices, and seasonings</a:t>
            </a:r>
          </a:p>
          <a:p>
            <a:pPr marL="571500" lvl="1" indent="-457200" eaLnBrk="1" hangingPunct="1">
              <a:buFont typeface="Wingdings" pitchFamily="2" charset="2"/>
              <a:buChar char="l"/>
              <a:defRPr/>
            </a:pPr>
            <a:endParaRPr lang="en-US" dirty="0" smtClean="0"/>
          </a:p>
        </p:txBody>
      </p:sp>
      <p:sp>
        <p:nvSpPr>
          <p:cNvPr id="33796"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1-9</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4981575" cy="4914900"/>
          </a:xfrm>
        </p:spPr>
        <p:txBody>
          <a:bodyPr/>
          <a:lstStyle/>
          <a:p>
            <a:pPr marL="0" indent="0" eaLnBrk="1" hangingPunct="1">
              <a:buFont typeface="Wingdings" pitchFamily="2" charset="2"/>
              <a:buNone/>
              <a:defRPr/>
            </a:pPr>
            <a:r>
              <a:rPr lang="en-US" dirty="0" smtClean="0">
                <a:ea typeface="+mn-ea"/>
                <a:cs typeface="+mn-cs"/>
              </a:rPr>
              <a:t>If your menu includes raw or undercooked TCS items, you must:</a:t>
            </a:r>
          </a:p>
          <a:p>
            <a:pPr lvl="1" eaLnBrk="1" hangingPunct="1">
              <a:buFont typeface="Wingdings" pitchFamily="2" charset="2"/>
              <a:buChar char="l"/>
              <a:defRPr/>
            </a:pPr>
            <a:r>
              <a:rPr lang="en-US" dirty="0" smtClean="0"/>
              <a:t>Note it on the menu next to the items</a:t>
            </a:r>
          </a:p>
          <a:p>
            <a:pPr lvl="2" eaLnBrk="1" hangingPunct="1">
              <a:buFont typeface="Courier New" pitchFamily="49" charset="0"/>
              <a:buChar char="o"/>
              <a:defRPr/>
            </a:pPr>
            <a:r>
              <a:rPr lang="en-US" dirty="0"/>
              <a:t>A</a:t>
            </a:r>
            <a:r>
              <a:rPr lang="en-US" dirty="0" smtClean="0"/>
              <a:t>sterisk the item</a:t>
            </a:r>
          </a:p>
          <a:p>
            <a:pPr lvl="2" eaLnBrk="1" hangingPunct="1">
              <a:buFont typeface="Courier New" pitchFamily="49" charset="0"/>
              <a:buChar char="o"/>
              <a:defRPr/>
            </a:pPr>
            <a:r>
              <a:rPr lang="en-US" dirty="0" smtClean="0"/>
              <a:t>Place a footnote at the menu bottom indicating the item is raw, undercooked, or contains raw or undercooked ingredients</a:t>
            </a:r>
          </a:p>
          <a:p>
            <a:pPr lvl="1" eaLnBrk="1" hangingPunct="1">
              <a:buFont typeface="Wingdings" pitchFamily="2" charset="2"/>
              <a:buChar char="l"/>
              <a:defRPr/>
            </a:pPr>
            <a:r>
              <a:rPr lang="en-US" dirty="0" smtClean="0"/>
              <a:t>Advise customers who order this food of the increased risk of foodborne illness</a:t>
            </a:r>
          </a:p>
          <a:p>
            <a:pPr lvl="2" eaLnBrk="1" hangingPunct="1">
              <a:buFont typeface="Courier New" pitchFamily="49" charset="0"/>
              <a:buChar char="o"/>
              <a:defRPr/>
            </a:pPr>
            <a:r>
              <a:rPr lang="en-US" dirty="0" smtClean="0"/>
              <a:t>Post a notice in the menu</a:t>
            </a:r>
          </a:p>
          <a:p>
            <a:pPr lvl="2" eaLnBrk="1" hangingPunct="1">
              <a:buFont typeface="Courier New" pitchFamily="49" charset="0"/>
              <a:buChar char="o"/>
              <a:defRPr/>
            </a:pPr>
            <a:r>
              <a:rPr lang="en-US" dirty="0" smtClean="0"/>
              <a:t>Provide this information using brochures, table tents, or signs</a:t>
            </a:r>
          </a:p>
          <a:p>
            <a:pPr marL="571500" lvl="1" indent="-457200" eaLnBrk="1" hangingPunct="1">
              <a:buFont typeface="Wingdings" pitchFamily="2" charset="2"/>
              <a:buNone/>
              <a:defRPr/>
            </a:pPr>
            <a:endParaRPr lang="en-US" dirty="0" smtClean="0"/>
          </a:p>
        </p:txBody>
      </p:sp>
      <p:sp>
        <p:nvSpPr>
          <p:cNvPr id="17920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6-16</a:t>
            </a:r>
          </a:p>
        </p:txBody>
      </p:sp>
      <p:sp>
        <p:nvSpPr>
          <p:cNvPr id="17920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720" y="1244343"/>
            <a:ext cx="2106168" cy="1838331"/>
          </a:xfrm>
          <a:prstGeom prst="rect">
            <a:avLst/>
          </a:prstGeom>
        </p:spPr>
      </p:pic>
    </p:spTree>
    <p:extLst>
      <p:ext uri="{BB962C8B-B14F-4D97-AF65-F5344CB8AC3E}">
        <p14:creationId xmlns:p14="http://schemas.microsoft.com/office/powerpoint/2010/main" val="38685544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5021262" cy="4953000"/>
          </a:xfrm>
        </p:spPr>
        <p:txBody>
          <a:bodyPr/>
          <a:lstStyle/>
          <a:p>
            <a:pPr marL="0" indent="0" eaLnBrk="1" hangingPunct="1">
              <a:defRPr/>
            </a:pPr>
            <a:r>
              <a:rPr lang="en-US" dirty="0">
                <a:latin typeface="Arial Narrow" charset="0"/>
                <a:cs typeface="+mn-cs"/>
              </a:rPr>
              <a:t>The FDA advises against offering these items on a children</a:t>
            </a:r>
            <a:r>
              <a:rPr lang="ja-JP" altLang="en-US" dirty="0">
                <a:latin typeface="Arial Narrow" charset="0"/>
                <a:cs typeface="+mn-cs"/>
              </a:rPr>
              <a:t>’</a:t>
            </a:r>
            <a:r>
              <a:rPr lang="en-US" dirty="0">
                <a:latin typeface="Arial Narrow" charset="0"/>
                <a:cs typeface="+mn-cs"/>
              </a:rPr>
              <a:t>s menu if they are raw or undercooked:</a:t>
            </a:r>
          </a:p>
          <a:p>
            <a:pPr lvl="1" eaLnBrk="1" hangingPunct="1">
              <a:defRPr/>
            </a:pPr>
            <a:r>
              <a:rPr lang="en-US" dirty="0">
                <a:latin typeface="Arial Narrow" charset="0"/>
              </a:rPr>
              <a:t>Meat</a:t>
            </a:r>
          </a:p>
          <a:p>
            <a:pPr lvl="1" eaLnBrk="1" hangingPunct="1">
              <a:defRPr/>
            </a:pPr>
            <a:r>
              <a:rPr lang="en-US" dirty="0">
                <a:latin typeface="Arial Narrow" charset="0"/>
              </a:rPr>
              <a:t>Poultry</a:t>
            </a:r>
          </a:p>
          <a:p>
            <a:pPr lvl="1" eaLnBrk="1" hangingPunct="1">
              <a:defRPr/>
            </a:pPr>
            <a:r>
              <a:rPr lang="en-US" dirty="0">
                <a:latin typeface="Arial Narrow" charset="0"/>
              </a:rPr>
              <a:t>Seafood</a:t>
            </a:r>
          </a:p>
          <a:p>
            <a:pPr lvl="1" eaLnBrk="1" hangingPunct="1">
              <a:defRPr/>
            </a:pPr>
            <a:r>
              <a:rPr lang="en-US" dirty="0">
                <a:latin typeface="Arial Narrow" charset="0"/>
              </a:rPr>
              <a:t>Eggs</a:t>
            </a:r>
          </a:p>
          <a:p>
            <a:pPr marL="571500" lvl="1" indent="-457200" eaLnBrk="1" hangingPunct="1">
              <a:buFont typeface="Wingdings" charset="0"/>
              <a:buNone/>
              <a:defRPr/>
            </a:pPr>
            <a:endParaRPr lang="en-US" dirty="0">
              <a:latin typeface="Arial Narrow" charset="0"/>
            </a:endParaRPr>
          </a:p>
        </p:txBody>
      </p:sp>
      <p:sp>
        <p:nvSpPr>
          <p:cNvPr id="18022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6-17</a:t>
            </a:r>
          </a:p>
        </p:txBody>
      </p:sp>
      <p:sp>
        <p:nvSpPr>
          <p:cNvPr id="18022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720" y="1244343"/>
            <a:ext cx="2106168" cy="1838331"/>
          </a:xfrm>
          <a:prstGeom prst="rect">
            <a:avLst/>
          </a:prstGeom>
        </p:spPr>
      </p:pic>
    </p:spTree>
    <p:extLst>
      <p:ext uri="{BB962C8B-B14F-4D97-AF65-F5344CB8AC3E}">
        <p14:creationId xmlns:p14="http://schemas.microsoft.com/office/powerpoint/2010/main" val="36422875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body" idx="1"/>
          </p:nvPr>
        </p:nvSpPr>
        <p:spPr>
          <a:xfrm>
            <a:off x="393192" y="1143000"/>
            <a:ext cx="5702056" cy="4341812"/>
          </a:xfrm>
        </p:spPr>
        <p:txBody>
          <a:bodyPr/>
          <a:lstStyle/>
          <a:p>
            <a:pPr marL="0" indent="0" eaLnBrk="1" hangingPunct="1">
              <a:defRPr/>
            </a:pPr>
            <a:r>
              <a:rPr lang="en-US" dirty="0" smtClean="0">
                <a:solidFill>
                  <a:schemeClr val="accent2"/>
                </a:solidFill>
                <a:latin typeface="Arial Narrow" charset="0"/>
                <a:cs typeface="+mn-cs"/>
              </a:rPr>
              <a:t>NEVER</a:t>
            </a:r>
            <a:r>
              <a:rPr lang="en-US" dirty="0" smtClean="0">
                <a:latin typeface="Arial Narrow" charset="0"/>
                <a:cs typeface="+mn-cs"/>
              </a:rPr>
              <a:t> </a:t>
            </a:r>
            <a:r>
              <a:rPr lang="en-US" dirty="0">
                <a:latin typeface="Arial Narrow" charset="0"/>
                <a:cs typeface="+mn-cs"/>
              </a:rPr>
              <a:t>serve:</a:t>
            </a:r>
          </a:p>
          <a:p>
            <a:pPr lvl="1" eaLnBrk="1" hangingPunct="1">
              <a:defRPr/>
            </a:pPr>
            <a:r>
              <a:rPr lang="en-US" dirty="0">
                <a:latin typeface="Arial Narrow" charset="0"/>
              </a:rPr>
              <a:t>Raw seed sprouts</a:t>
            </a:r>
          </a:p>
          <a:p>
            <a:pPr lvl="1" eaLnBrk="1" hangingPunct="1">
              <a:defRPr/>
            </a:pPr>
            <a:r>
              <a:rPr lang="en-US" dirty="0">
                <a:latin typeface="Arial Narrow" charset="0"/>
              </a:rPr>
              <a:t>Raw or undercooked eggs, meat, or seafood</a:t>
            </a:r>
          </a:p>
          <a:p>
            <a:pPr lvl="2" eaLnBrk="1" hangingPunct="1">
              <a:defRPr/>
            </a:pPr>
            <a:r>
              <a:rPr lang="en-US" dirty="0">
                <a:latin typeface="Arial Narrow" charset="0"/>
              </a:rPr>
              <a:t>Over-easy eggs</a:t>
            </a:r>
          </a:p>
          <a:p>
            <a:pPr lvl="2" eaLnBrk="1" hangingPunct="1">
              <a:defRPr/>
            </a:pPr>
            <a:r>
              <a:rPr lang="en-US" dirty="0">
                <a:latin typeface="Arial Narrow" charset="0"/>
              </a:rPr>
              <a:t>Raw oysters on the half shell</a:t>
            </a:r>
          </a:p>
          <a:p>
            <a:pPr lvl="2" eaLnBrk="1" hangingPunct="1">
              <a:defRPr/>
            </a:pPr>
            <a:r>
              <a:rPr lang="en-US" dirty="0">
                <a:latin typeface="Arial Narrow" charset="0"/>
              </a:rPr>
              <a:t>Rare hamburgers</a:t>
            </a:r>
          </a:p>
        </p:txBody>
      </p:sp>
      <p:sp>
        <p:nvSpPr>
          <p:cNvPr id="18125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6-18</a:t>
            </a:r>
          </a:p>
        </p:txBody>
      </p:sp>
      <p:sp>
        <p:nvSpPr>
          <p:cNvPr id="18125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Operations That Mainly Serve High-Risk Populations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extLst>
      <p:ext uri="{BB962C8B-B14F-4D97-AF65-F5344CB8AC3E}">
        <p14:creationId xmlns:p14="http://schemas.microsoft.com/office/powerpoint/2010/main" val="13940971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ChangeArrowheads="1"/>
          </p:cNvSpPr>
          <p:nvPr/>
        </p:nvSpPr>
        <p:spPr bwMode="auto">
          <a:xfrm>
            <a:off x="393192" y="1143000"/>
            <a:ext cx="4873625" cy="426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sz="2400" dirty="0">
                <a:solidFill>
                  <a:srgbClr val="005CAB"/>
                </a:solidFill>
                <a:latin typeface="+mj-lt"/>
                <a:ea typeface="+mn-ea"/>
                <a:cs typeface="+mn-cs"/>
              </a:rPr>
              <a:t>When storing food for further cooling:</a:t>
            </a:r>
            <a:endParaRPr lang="en-US" sz="2200" b="0" dirty="0">
              <a:solidFill>
                <a:srgbClr val="231F20"/>
              </a:solidFill>
              <a:ea typeface="+mn-ea"/>
              <a:cs typeface="+mn-cs"/>
            </a:endParaRP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Loosely cover food containers before storing them</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Food can be left uncovered if protected from contamination</a:t>
            </a:r>
          </a:p>
          <a:p>
            <a:pPr marL="694944" lvl="2" indent="-347472">
              <a:spcBef>
                <a:spcPts val="900"/>
              </a:spcBef>
              <a:buClr>
                <a:schemeClr val="accent1"/>
              </a:buClr>
              <a:buSzPct val="75000"/>
              <a:buFont typeface="Courier New" pitchFamily="49" charset="0"/>
              <a:buChar char="o"/>
              <a:defRPr/>
            </a:pPr>
            <a:r>
              <a:rPr lang="en-US" sz="2200" b="0" dirty="0">
                <a:solidFill>
                  <a:srgbClr val="231F20"/>
                </a:solidFill>
                <a:latin typeface="+mj-lt"/>
                <a:ea typeface="+mn-ea"/>
                <a:cs typeface="+mn-cs"/>
              </a:rPr>
              <a:t>Storing uncovered containers above other food, especially raw seafood, meat, and poultry, will help prevent cross-contamination</a:t>
            </a:r>
          </a:p>
          <a:p>
            <a:pPr marL="571500" lvl="1" indent="-457200">
              <a:lnSpc>
                <a:spcPct val="90000"/>
              </a:lnSpc>
              <a:spcBef>
                <a:spcPct val="50000"/>
              </a:spcBef>
              <a:buClr>
                <a:srgbClr val="0093D3"/>
              </a:buClr>
              <a:buSzPct val="75000"/>
              <a:buFont typeface="Wingdings" pitchFamily="2" charset="2"/>
              <a:buNone/>
              <a:defRPr/>
            </a:pPr>
            <a:endParaRPr lang="en-US" sz="2200" dirty="0">
              <a:solidFill>
                <a:srgbClr val="000000"/>
              </a:solidFill>
              <a:ea typeface="+mn-ea"/>
              <a:cs typeface="+mn-cs"/>
            </a:endParaRPr>
          </a:p>
        </p:txBody>
      </p:sp>
      <p:sp>
        <p:nvSpPr>
          <p:cNvPr id="18637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6-19</a:t>
            </a:r>
          </a:p>
        </p:txBody>
      </p:sp>
      <p:sp>
        <p:nvSpPr>
          <p:cNvPr id="18637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Food for Further Cooling</a:t>
            </a:r>
          </a:p>
        </p:txBody>
      </p:sp>
    </p:spTree>
    <p:extLst>
      <p:ext uri="{BB962C8B-B14F-4D97-AF65-F5344CB8AC3E}">
        <p14:creationId xmlns:p14="http://schemas.microsoft.com/office/powerpoint/2010/main" val="6858793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3"/>
          <p:cNvSpPr>
            <a:spLocks noChangeArrowheads="1"/>
          </p:cNvSpPr>
          <p:nvPr/>
        </p:nvSpPr>
        <p:spPr bwMode="auto">
          <a:xfrm>
            <a:off x="393192" y="1143000"/>
            <a:ext cx="5555517" cy="497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charset="0"/>
              <a:buNone/>
            </a:pPr>
            <a:r>
              <a:rPr lang="en-US" sz="2400" dirty="0">
                <a:solidFill>
                  <a:srgbClr val="005CAB"/>
                </a:solidFill>
                <a:latin typeface="Arial Narrow" charset="0"/>
              </a:rPr>
              <a:t>Food </a:t>
            </a:r>
            <a:r>
              <a:rPr lang="en-US" sz="2400" dirty="0" smtClean="0">
                <a:solidFill>
                  <a:srgbClr val="005CAB"/>
                </a:solidFill>
                <a:latin typeface="Arial Narrow" charset="0"/>
              </a:rPr>
              <a:t>reheated </a:t>
            </a:r>
            <a:r>
              <a:rPr lang="en-US" sz="2400" dirty="0">
                <a:solidFill>
                  <a:srgbClr val="005CAB"/>
                </a:solidFill>
                <a:latin typeface="Arial Narrow" charset="0"/>
              </a:rPr>
              <a:t>for </a:t>
            </a:r>
            <a:r>
              <a:rPr lang="en-US" sz="2400" dirty="0" smtClean="0">
                <a:solidFill>
                  <a:srgbClr val="005CAB"/>
                </a:solidFill>
                <a:latin typeface="Arial Narrow" charset="0"/>
              </a:rPr>
              <a:t>immediate service:</a:t>
            </a:r>
            <a:endParaRPr lang="en-US" sz="2400" dirty="0">
              <a:solidFill>
                <a:srgbClr val="005CAB"/>
              </a:solidFill>
              <a:latin typeface="Arial Narrow" charset="0"/>
            </a:endParaRP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Can be reheated to any temperature if it was cooked and cooled correctly</a:t>
            </a:r>
          </a:p>
          <a:p>
            <a:pPr>
              <a:lnSpc>
                <a:spcPct val="90000"/>
              </a:lnSpc>
              <a:spcBef>
                <a:spcPct val="100000"/>
              </a:spcBef>
              <a:buClr>
                <a:srgbClr val="009DDC"/>
              </a:buClr>
              <a:buSzPct val="75000"/>
            </a:pPr>
            <a:r>
              <a:rPr lang="en-US" sz="2400" dirty="0">
                <a:solidFill>
                  <a:srgbClr val="005CAB"/>
                </a:solidFill>
                <a:latin typeface="Arial Narrow" charset="0"/>
              </a:rPr>
              <a:t>Food </a:t>
            </a:r>
            <a:r>
              <a:rPr lang="en-US" sz="2400" dirty="0" smtClean="0">
                <a:solidFill>
                  <a:srgbClr val="005CAB"/>
                </a:solidFill>
                <a:latin typeface="Arial Narrow" charset="0"/>
              </a:rPr>
              <a:t>reheated </a:t>
            </a:r>
            <a:r>
              <a:rPr lang="en-US" sz="2400" dirty="0">
                <a:solidFill>
                  <a:srgbClr val="005CAB"/>
                </a:solidFill>
                <a:latin typeface="Arial Narrow" charset="0"/>
              </a:rPr>
              <a:t>for </a:t>
            </a:r>
            <a:r>
              <a:rPr lang="en-US" sz="2400" dirty="0" smtClean="0">
                <a:solidFill>
                  <a:srgbClr val="005CAB"/>
                </a:solidFill>
                <a:latin typeface="Arial Narrow" charset="0"/>
              </a:rPr>
              <a:t>hot-holding:</a:t>
            </a:r>
            <a:endParaRPr lang="en-US" sz="2400" dirty="0">
              <a:solidFill>
                <a:srgbClr val="005CAB"/>
              </a:solidFill>
              <a:latin typeface="Arial Narrow" charset="0"/>
            </a:endParaRP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Must be reheated to an internal temperature of 165°F (74°C) for 15 seconds within </a:t>
            </a:r>
            <a:r>
              <a:rPr lang="en-US" sz="2200" b="0" dirty="0" smtClean="0">
                <a:solidFill>
                  <a:srgbClr val="231F20"/>
                </a:solidFill>
                <a:latin typeface="Arial Narrow" charset="0"/>
              </a:rPr>
              <a:t>two </a:t>
            </a:r>
            <a:r>
              <a:rPr lang="en-US" sz="2200" b="0" dirty="0">
                <a:solidFill>
                  <a:srgbClr val="231F20"/>
                </a:solidFill>
                <a:latin typeface="Arial Narrow" charset="0"/>
              </a:rPr>
              <a:t>hours</a:t>
            </a: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Reheat commercially processed and packaged ready-to-eat food to an internal temperature of at least 135°F (57°C)</a:t>
            </a:r>
          </a:p>
          <a:p>
            <a:pPr marL="571500" lvl="1" indent="-457200">
              <a:lnSpc>
                <a:spcPct val="90000"/>
              </a:lnSpc>
              <a:spcBef>
                <a:spcPct val="50000"/>
              </a:spcBef>
              <a:buClr>
                <a:srgbClr val="0093D3"/>
              </a:buClr>
              <a:buSzPct val="75000"/>
              <a:buFont typeface="Wingdings" charset="0"/>
              <a:buNone/>
            </a:pPr>
            <a:endParaRPr lang="en-US" sz="2200" dirty="0">
              <a:solidFill>
                <a:srgbClr val="000000"/>
              </a:solidFill>
            </a:endParaRPr>
          </a:p>
        </p:txBody>
      </p:sp>
      <p:sp>
        <p:nvSpPr>
          <p:cNvPr id="18739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6-20</a:t>
            </a:r>
          </a:p>
        </p:txBody>
      </p:sp>
      <p:sp>
        <p:nvSpPr>
          <p:cNvPr id="18739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Reheating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840230"/>
          </a:xfrm>
          <a:prstGeom prst="rect">
            <a:avLst/>
          </a:prstGeom>
        </p:spPr>
      </p:pic>
    </p:spTree>
    <p:extLst>
      <p:ext uri="{BB962C8B-B14F-4D97-AF65-F5344CB8AC3E}">
        <p14:creationId xmlns:p14="http://schemas.microsoft.com/office/powerpoint/2010/main" val="3111809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65783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body" sz="half" idx="1"/>
          </p:nvPr>
        </p:nvSpPr>
        <p:spPr>
          <a:xfrm>
            <a:off x="393192" y="1143000"/>
            <a:ext cx="5673725" cy="5178425"/>
          </a:xfrm>
        </p:spPr>
        <p:txBody>
          <a:bodyPr/>
          <a:lstStyle/>
          <a:p>
            <a:pPr eaLnBrk="1" hangingPunct="1">
              <a:lnSpc>
                <a:spcPct val="80000"/>
              </a:lnSpc>
              <a:defRPr/>
            </a:pPr>
            <a:r>
              <a:rPr lang="en-US" dirty="0">
                <a:latin typeface="Arial Narrow" charset="0"/>
                <a:cs typeface="+mn-cs"/>
              </a:rPr>
              <a:t>Cold food can be held without temperature control for up to </a:t>
            </a:r>
            <a:r>
              <a:rPr lang="en-US" dirty="0" smtClean="0">
                <a:latin typeface="Arial Narrow" charset="0"/>
                <a:cs typeface="+mn-cs"/>
              </a:rPr>
              <a:t>six </a:t>
            </a:r>
            <a:r>
              <a:rPr lang="en-US" dirty="0">
                <a:latin typeface="Arial Narrow" charset="0"/>
                <a:cs typeface="+mn-cs"/>
              </a:rPr>
              <a:t>hours if:</a:t>
            </a:r>
            <a:r>
              <a:rPr lang="en-US" sz="2000" dirty="0">
                <a:latin typeface="Arial Narrow" charset="0"/>
                <a:cs typeface="+mn-cs"/>
              </a:rPr>
              <a:t> </a:t>
            </a:r>
          </a:p>
          <a:p>
            <a:pPr lvl="1" eaLnBrk="1" hangingPunct="1">
              <a:lnSpc>
                <a:spcPct val="80000"/>
              </a:lnSpc>
              <a:defRPr/>
            </a:pPr>
            <a:r>
              <a:rPr lang="en-US" dirty="0">
                <a:latin typeface="Arial Narrow" charset="0"/>
              </a:rPr>
              <a:t>It was held at 41°F (5°C) or lower before removing it from refrigeration</a:t>
            </a:r>
          </a:p>
          <a:p>
            <a:pPr lvl="1" eaLnBrk="1" hangingPunct="1">
              <a:lnSpc>
                <a:spcPct val="80000"/>
              </a:lnSpc>
              <a:defRPr/>
            </a:pPr>
            <a:r>
              <a:rPr lang="en-US" dirty="0">
                <a:latin typeface="Arial Narrow" charset="0"/>
              </a:rPr>
              <a:t>It does not exceed 70°F (21°C) during service</a:t>
            </a:r>
          </a:p>
          <a:p>
            <a:pPr lvl="2" eaLnBrk="1" hangingPunct="1">
              <a:lnSpc>
                <a:spcPct val="80000"/>
              </a:lnSpc>
              <a:defRPr/>
            </a:pPr>
            <a:r>
              <a:rPr lang="en-US" dirty="0">
                <a:latin typeface="Arial Narrow" charset="0"/>
              </a:rPr>
              <a:t>Throw </a:t>
            </a:r>
            <a:r>
              <a:rPr lang="en-US" dirty="0" smtClean="0">
                <a:latin typeface="Arial Narrow" charset="0"/>
              </a:rPr>
              <a:t>out </a:t>
            </a:r>
            <a:r>
              <a:rPr lang="en-US" dirty="0">
                <a:latin typeface="Arial Narrow" charset="0"/>
              </a:rPr>
              <a:t>food that exceeds this temperature</a:t>
            </a:r>
          </a:p>
          <a:p>
            <a:pPr lvl="1" eaLnBrk="1" hangingPunct="1">
              <a:lnSpc>
                <a:spcPct val="80000"/>
              </a:lnSpc>
              <a:defRPr/>
            </a:pPr>
            <a:r>
              <a:rPr lang="en-US" dirty="0">
                <a:latin typeface="Arial Narrow" charset="0"/>
              </a:rPr>
              <a:t>It has a label </a:t>
            </a:r>
            <a:r>
              <a:rPr lang="en-US" dirty="0" smtClean="0">
                <a:latin typeface="Arial Narrow" charset="0"/>
              </a:rPr>
              <a:t>specifying</a:t>
            </a:r>
            <a:endParaRPr lang="en-US" dirty="0">
              <a:latin typeface="Arial Narrow" charset="0"/>
            </a:endParaRPr>
          </a:p>
          <a:p>
            <a:pPr lvl="2" eaLnBrk="1" hangingPunct="1">
              <a:lnSpc>
                <a:spcPct val="80000"/>
              </a:lnSpc>
              <a:defRPr/>
            </a:pPr>
            <a:r>
              <a:rPr lang="en-US" dirty="0">
                <a:latin typeface="Arial Narrow" charset="0"/>
              </a:rPr>
              <a:t>Time it was removed from refrigeration</a:t>
            </a:r>
          </a:p>
          <a:p>
            <a:pPr lvl="2" eaLnBrk="1" hangingPunct="1">
              <a:lnSpc>
                <a:spcPct val="80000"/>
              </a:lnSpc>
              <a:defRPr/>
            </a:pPr>
            <a:r>
              <a:rPr lang="en-US" dirty="0">
                <a:latin typeface="Arial Narrow" charset="0"/>
              </a:rPr>
              <a:t>Time it must be thrown out</a:t>
            </a:r>
          </a:p>
          <a:p>
            <a:pPr lvl="1" eaLnBrk="1" hangingPunct="1">
              <a:lnSpc>
                <a:spcPct val="80000"/>
              </a:lnSpc>
              <a:defRPr/>
            </a:pPr>
            <a:r>
              <a:rPr lang="en-US" dirty="0">
                <a:latin typeface="Arial Narrow" charset="0"/>
              </a:rPr>
              <a:t>It is sold, served, or thrown out within </a:t>
            </a:r>
            <a:r>
              <a:rPr lang="en-US" dirty="0" smtClean="0">
                <a:latin typeface="Arial Narrow" charset="0"/>
              </a:rPr>
              <a:t>six </a:t>
            </a:r>
            <a:r>
              <a:rPr lang="en-US" dirty="0">
                <a:latin typeface="Arial Narrow" charset="0"/>
              </a:rPr>
              <a:t>hours</a:t>
            </a:r>
          </a:p>
        </p:txBody>
      </p:sp>
      <p:sp>
        <p:nvSpPr>
          <p:cNvPr id="192515" name="Rectangle 4"/>
          <p:cNvSpPr>
            <a:spLocks noChangeArrowheads="1"/>
          </p:cNvSpPr>
          <p:nvPr/>
        </p:nvSpPr>
        <p:spPr bwMode="auto">
          <a:xfrm>
            <a:off x="6897688" y="1612900"/>
            <a:ext cx="1789112" cy="2273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92516"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7-2</a:t>
            </a:r>
          </a:p>
        </p:txBody>
      </p:sp>
      <p:sp>
        <p:nvSpPr>
          <p:cNvPr id="192517"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731264"/>
          </a:xfrm>
          <a:prstGeom prst="rect">
            <a:avLst/>
          </a:prstGeom>
        </p:spPr>
      </p:pic>
    </p:spTree>
    <p:extLst>
      <p:ext uri="{BB962C8B-B14F-4D97-AF65-F5344CB8AC3E}">
        <p14:creationId xmlns:p14="http://schemas.microsoft.com/office/powerpoint/2010/main" val="219786476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4"/>
          <p:cNvSpPr>
            <a:spLocks noChangeArrowheads="1"/>
          </p:cNvSpPr>
          <p:nvPr/>
        </p:nvSpPr>
        <p:spPr bwMode="auto">
          <a:xfrm>
            <a:off x="6032500" y="2400300"/>
            <a:ext cx="2654300" cy="20637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9353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7-3</a:t>
            </a:r>
          </a:p>
        </p:txBody>
      </p:sp>
      <p:sp>
        <p:nvSpPr>
          <p:cNvPr id="193540"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sp>
        <p:nvSpPr>
          <p:cNvPr id="193541" name="Rectangle 11"/>
          <p:cNvSpPr>
            <a:spLocks noGrp="1" noChangeArrowheads="1"/>
          </p:cNvSpPr>
          <p:nvPr>
            <p:ph type="body" idx="1"/>
          </p:nvPr>
        </p:nvSpPr>
        <p:spPr>
          <a:xfrm>
            <a:off x="393192" y="1143000"/>
            <a:ext cx="5673725" cy="4953794"/>
          </a:xfrm>
        </p:spPr>
        <p:txBody>
          <a:bodyPr/>
          <a:lstStyle/>
          <a:p>
            <a:pPr marL="0" indent="0" eaLnBrk="1" hangingPunct="1">
              <a:defRPr/>
            </a:pPr>
            <a:r>
              <a:rPr lang="en-US" dirty="0">
                <a:latin typeface="Arial Narrow" charset="0"/>
                <a:cs typeface="+mn-cs"/>
              </a:rPr>
              <a:t>Hot food can be held without temperature control for up to </a:t>
            </a:r>
            <a:r>
              <a:rPr lang="en-US" dirty="0" smtClean="0">
                <a:latin typeface="Arial Narrow" charset="0"/>
                <a:cs typeface="+mn-cs"/>
              </a:rPr>
              <a:t>four </a:t>
            </a:r>
            <a:r>
              <a:rPr lang="en-US" dirty="0">
                <a:latin typeface="Arial Narrow" charset="0"/>
                <a:cs typeface="+mn-cs"/>
              </a:rPr>
              <a:t>hours if: </a:t>
            </a:r>
          </a:p>
          <a:p>
            <a:pPr lvl="1" eaLnBrk="1" hangingPunct="1">
              <a:defRPr/>
            </a:pPr>
            <a:r>
              <a:rPr lang="en-US" dirty="0">
                <a:latin typeface="Arial Narrow" charset="0"/>
              </a:rPr>
              <a:t>It was held at 135°F (57°C) or higher before removing it from temperature control</a:t>
            </a:r>
          </a:p>
          <a:p>
            <a:pPr lvl="1" eaLnBrk="1" hangingPunct="1">
              <a:defRPr/>
            </a:pPr>
            <a:r>
              <a:rPr lang="en-US" dirty="0">
                <a:latin typeface="Arial Narrow" charset="0"/>
              </a:rPr>
              <a:t>It has a label specifying when the item must be thrown out</a:t>
            </a:r>
          </a:p>
          <a:p>
            <a:pPr lvl="1" eaLnBrk="1" hangingPunct="1">
              <a:defRPr/>
            </a:pPr>
            <a:r>
              <a:rPr lang="en-US" dirty="0">
                <a:latin typeface="Arial Narrow" charset="0"/>
              </a:rPr>
              <a:t>It is sold, served, or thrown out within </a:t>
            </a:r>
            <a:r>
              <a:rPr lang="en-US" dirty="0" smtClean="0">
                <a:latin typeface="Arial Narrow" charset="0"/>
              </a:rPr>
              <a:t>four </a:t>
            </a:r>
            <a:r>
              <a:rPr lang="en-US" dirty="0">
                <a:latin typeface="Arial Narrow" charset="0"/>
              </a:rPr>
              <a:t>hours</a:t>
            </a:r>
          </a:p>
          <a:p>
            <a:pPr marL="1682750" lvl="2" eaLnBrk="1" hangingPunct="1">
              <a:buFont typeface="Wingdings" charset="0"/>
              <a:buNone/>
              <a:defRPr/>
            </a:pPr>
            <a:endParaRPr lang="en-US" dirty="0">
              <a:latin typeface="Arial Narrow"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19" cy="1699614"/>
          </a:xfrm>
          <a:prstGeom prst="rect">
            <a:avLst/>
          </a:prstGeom>
        </p:spPr>
      </p:pic>
    </p:spTree>
    <p:extLst>
      <p:ext uri="{BB962C8B-B14F-4D97-AF65-F5344CB8AC3E}">
        <p14:creationId xmlns:p14="http://schemas.microsoft.com/office/powerpoint/2010/main" val="29621076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idx="1"/>
          </p:nvPr>
        </p:nvSpPr>
        <p:spPr>
          <a:xfrm>
            <a:off x="393192" y="1143000"/>
            <a:ext cx="5051425" cy="4914900"/>
          </a:xfrm>
        </p:spPr>
        <p:txBody>
          <a:bodyPr/>
          <a:lstStyle/>
          <a:p>
            <a:pPr marL="0" indent="0" eaLnBrk="1" hangingPunct="1">
              <a:defRPr/>
            </a:pPr>
            <a:r>
              <a:rPr lang="en-US" dirty="0">
                <a:latin typeface="Arial Narrow" charset="0"/>
                <a:cs typeface="+mn-cs"/>
              </a:rPr>
              <a:t>If you preset tableware: </a:t>
            </a:r>
          </a:p>
          <a:p>
            <a:pPr lvl="1" eaLnBrk="1" hangingPunct="1">
              <a:lnSpc>
                <a:spcPct val="80000"/>
              </a:lnSpc>
              <a:defRPr/>
            </a:pPr>
            <a:r>
              <a:rPr lang="en-US" dirty="0">
                <a:latin typeface="Arial Narrow" charset="0"/>
              </a:rPr>
              <a:t>Prevent it from being contaminated</a:t>
            </a:r>
          </a:p>
          <a:p>
            <a:pPr lvl="2" eaLnBrk="1" hangingPunct="1">
              <a:lnSpc>
                <a:spcPct val="80000"/>
              </a:lnSpc>
              <a:defRPr/>
            </a:pPr>
            <a:r>
              <a:rPr lang="en-US" dirty="0">
                <a:latin typeface="Arial Narrow" charset="0"/>
              </a:rPr>
              <a:t>Wrap or cover the items</a:t>
            </a:r>
          </a:p>
          <a:p>
            <a:pPr marL="0" indent="0" eaLnBrk="1" hangingPunct="1">
              <a:defRPr/>
            </a:pPr>
            <a:r>
              <a:rPr lang="en-US" dirty="0">
                <a:latin typeface="Arial Narrow" charset="0"/>
                <a:cs typeface="+mn-cs"/>
              </a:rPr>
              <a:t>Table settings do not need to be wrapped or covered if extra settings: </a:t>
            </a:r>
          </a:p>
          <a:p>
            <a:pPr marL="571500" lvl="1" indent="-457200" eaLnBrk="1" hangingPunct="1">
              <a:defRPr/>
            </a:pPr>
            <a:r>
              <a:rPr lang="en-US" dirty="0">
                <a:latin typeface="Arial Narrow" charset="0"/>
              </a:rPr>
              <a:t>Are removed when guests are seated</a:t>
            </a:r>
          </a:p>
          <a:p>
            <a:pPr marL="571500" lvl="1" indent="-457200" eaLnBrk="1" hangingPunct="1">
              <a:defRPr/>
            </a:pPr>
            <a:r>
              <a:rPr lang="en-US" dirty="0">
                <a:latin typeface="Arial Narrow" charset="0"/>
              </a:rPr>
              <a:t>Are cleaned and sanitized after guests have left </a:t>
            </a:r>
          </a:p>
        </p:txBody>
      </p:sp>
      <p:sp>
        <p:nvSpPr>
          <p:cNvPr id="19968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7-4</a:t>
            </a:r>
          </a:p>
        </p:txBody>
      </p:sp>
      <p:sp>
        <p:nvSpPr>
          <p:cNvPr id="19968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Preset Tableware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076" y="1243013"/>
            <a:ext cx="2100504" cy="2454659"/>
          </a:xfrm>
          <a:prstGeom prst="rect">
            <a:avLst/>
          </a:prstGeom>
        </p:spPr>
      </p:pic>
    </p:spTree>
    <p:extLst>
      <p:ext uri="{BB962C8B-B14F-4D97-AF65-F5344CB8AC3E}">
        <p14:creationId xmlns:p14="http://schemas.microsoft.com/office/powerpoint/2010/main" val="215072031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noChangeArrowheads="1"/>
          </p:cNvSpPr>
          <p:nvPr>
            <p:ph type="body" idx="1"/>
          </p:nvPr>
        </p:nvSpPr>
        <p:spPr>
          <a:xfrm>
            <a:off x="393192" y="1143000"/>
            <a:ext cx="4622068" cy="4885295"/>
          </a:xfrm>
        </p:spPr>
        <p:txBody>
          <a:bodyPr/>
          <a:lstStyle/>
          <a:p>
            <a:pPr marL="0" indent="0" eaLnBrk="1" hangingPunct="1">
              <a:lnSpc>
                <a:spcPct val="80000"/>
              </a:lnSpc>
              <a:defRPr/>
            </a:pPr>
            <a:r>
              <a:rPr lang="en-US" dirty="0" smtClean="0">
                <a:solidFill>
                  <a:schemeClr val="accent2"/>
                </a:solidFill>
                <a:latin typeface="Arial Narrow" charset="0"/>
                <a:cs typeface="+mn-cs"/>
              </a:rPr>
              <a:t>NEVER</a:t>
            </a:r>
            <a:r>
              <a:rPr lang="en-US" dirty="0" smtClean="0">
                <a:latin typeface="Arial Narrow" charset="0"/>
                <a:cs typeface="+mn-cs"/>
              </a:rPr>
              <a:t> </a:t>
            </a:r>
            <a:r>
              <a:rPr lang="en-US" dirty="0">
                <a:latin typeface="Arial Narrow" charset="0"/>
                <a:cs typeface="+mn-cs"/>
              </a:rPr>
              <a:t>re-serve:</a:t>
            </a:r>
          </a:p>
          <a:p>
            <a:pPr lvl="1" eaLnBrk="1" hangingPunct="1">
              <a:defRPr/>
            </a:pPr>
            <a:r>
              <a:rPr lang="en-US" dirty="0">
                <a:latin typeface="Arial Narrow" charset="0"/>
              </a:rPr>
              <a:t>Food returned by one </a:t>
            </a:r>
            <a:r>
              <a:rPr lang="en-US" dirty="0" smtClean="0">
                <a:latin typeface="Arial Narrow" charset="0"/>
              </a:rPr>
              <a:t>customer </a:t>
            </a:r>
            <a:r>
              <a:rPr lang="en-US" dirty="0">
                <a:latin typeface="Arial Narrow" charset="0"/>
              </a:rPr>
              <a:t>to another customer</a:t>
            </a:r>
          </a:p>
          <a:p>
            <a:pPr lvl="1" eaLnBrk="1" hangingPunct="1">
              <a:defRPr/>
            </a:pPr>
            <a:r>
              <a:rPr lang="en-US" dirty="0">
                <a:latin typeface="Arial Narrow" charset="0"/>
              </a:rPr>
              <a:t>Uncovered condiments </a:t>
            </a:r>
          </a:p>
          <a:p>
            <a:pPr lvl="1" eaLnBrk="1" hangingPunct="1">
              <a:defRPr/>
            </a:pPr>
            <a:r>
              <a:rPr lang="en-US" dirty="0">
                <a:latin typeface="Arial Narrow" charset="0"/>
              </a:rPr>
              <a:t>Uneaten bread </a:t>
            </a:r>
          </a:p>
          <a:p>
            <a:pPr lvl="1" eaLnBrk="1" hangingPunct="1">
              <a:defRPr/>
            </a:pPr>
            <a:r>
              <a:rPr lang="en-US" dirty="0">
                <a:latin typeface="Arial Narrow" charset="0"/>
              </a:rPr>
              <a:t>Plate garnishes</a:t>
            </a:r>
          </a:p>
          <a:p>
            <a:pPr marL="0" indent="0" eaLnBrk="1" hangingPunct="1">
              <a:lnSpc>
                <a:spcPct val="80000"/>
              </a:lnSpc>
              <a:defRPr/>
            </a:pPr>
            <a:r>
              <a:rPr lang="en-US" sz="2200" dirty="0">
                <a:latin typeface="Arial Narrow" charset="0"/>
                <a:cs typeface="+mn-cs"/>
              </a:rPr>
              <a:t>Generally, only unopened, prepackaged food in good condition can be re-served:</a:t>
            </a:r>
          </a:p>
          <a:p>
            <a:pPr lvl="1" eaLnBrk="1" hangingPunct="1">
              <a:defRPr/>
            </a:pPr>
            <a:r>
              <a:rPr lang="en-US" dirty="0">
                <a:latin typeface="Arial Narrow" charset="0"/>
              </a:rPr>
              <a:t>Condiment packets</a:t>
            </a:r>
          </a:p>
          <a:p>
            <a:pPr lvl="1" eaLnBrk="1" hangingPunct="1">
              <a:defRPr/>
            </a:pPr>
            <a:r>
              <a:rPr lang="en-US" dirty="0">
                <a:latin typeface="Arial Narrow" charset="0"/>
              </a:rPr>
              <a:t>Wrapped crackers or breadsticks</a:t>
            </a:r>
            <a:r>
              <a:rPr lang="en-US" sz="2000" dirty="0">
                <a:latin typeface="Arial Narrow" charset="0"/>
              </a:rPr>
              <a:t> </a:t>
            </a:r>
          </a:p>
        </p:txBody>
      </p:sp>
      <p:sp>
        <p:nvSpPr>
          <p:cNvPr id="20070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7-5</a:t>
            </a:r>
          </a:p>
        </p:txBody>
      </p:sp>
      <p:sp>
        <p:nvSpPr>
          <p:cNvPr id="20070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Re-serving Food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066437"/>
          </a:xfrm>
          <a:prstGeom prst="rect">
            <a:avLst/>
          </a:prstGeom>
        </p:spPr>
      </p:pic>
    </p:spTree>
    <p:extLst>
      <p:ext uri="{BB962C8B-B14F-4D97-AF65-F5344CB8AC3E}">
        <p14:creationId xmlns:p14="http://schemas.microsoft.com/office/powerpoint/2010/main" val="3337457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18096</TotalTime>
  <Words>14143</Words>
  <Application>Microsoft Office PowerPoint</Application>
  <PresentationFormat>On-screen Show (4:3)</PresentationFormat>
  <Paragraphs>1623</Paragraphs>
  <Slides>141</Slides>
  <Notes>141</Notes>
  <HiddenSlides>0</HiddenSlides>
  <MMClips>0</MMClips>
  <ScaleCrop>false</ScaleCrop>
  <HeadingPairs>
    <vt:vector size="4" baseType="variant">
      <vt:variant>
        <vt:lpstr>Theme</vt:lpstr>
      </vt:variant>
      <vt:variant>
        <vt:i4>1</vt:i4>
      </vt:variant>
      <vt:variant>
        <vt:lpstr>Slide Titles</vt:lpstr>
      </vt:variant>
      <vt:variant>
        <vt:i4>141</vt:i4>
      </vt:variant>
    </vt:vector>
  </HeadingPairs>
  <TitlesOfParts>
    <vt:vector size="142" baseType="lpstr">
      <vt:lpstr>3_SS5e_08_16hr</vt:lpstr>
      <vt:lpstr>PowerPoint Presentation</vt:lpstr>
      <vt:lpstr>Challenges to Food Safety</vt:lpstr>
      <vt:lpstr>Challenges to Food Safety</vt:lpstr>
      <vt:lpstr>How Food Becomes Unsafe</vt:lpstr>
      <vt:lpstr>How Food Becomes Unsafe </vt:lpstr>
      <vt:lpstr>How Food Becomes Unsafe </vt:lpstr>
      <vt:lpstr>Food Most Likely to Become Unsafe</vt:lpstr>
      <vt:lpstr>Food Most Likely to Become Unsafe</vt:lpstr>
      <vt:lpstr>Ready-to-Eat Food</vt:lpstr>
      <vt:lpstr>Populations at High Risk for Foodborne Illnesses</vt:lpstr>
      <vt:lpstr>Keeping Food Safe</vt:lpstr>
      <vt:lpstr>Keeping Food Safe</vt:lpstr>
      <vt:lpstr>Keeping Food Safe</vt:lpstr>
      <vt:lpstr>PowerPoint Presentation</vt:lpstr>
      <vt:lpstr>How Contamination Happens</vt:lpstr>
      <vt:lpstr>How Contamination Happens</vt:lpstr>
      <vt:lpstr>Biological Contamination</vt:lpstr>
      <vt:lpstr>Major Bacteria That Cause Foodborne Illness</vt:lpstr>
      <vt:lpstr>Major Bacteria That Cause Foodborne Illness </vt:lpstr>
      <vt:lpstr>Major Bacteria That Cause Foodborne Illness </vt:lpstr>
      <vt:lpstr>Major Bacteria That Cause Foodborne Illness </vt:lpstr>
      <vt:lpstr>Major Viruses that Cause Foodborne Illnesses</vt:lpstr>
      <vt:lpstr>Major Viruses That Cause Foodborne Illness </vt:lpstr>
      <vt:lpstr>Major Viruses That Cause Foodborne Illness </vt:lpstr>
      <vt:lpstr>Biological Toxins</vt:lpstr>
      <vt:lpstr>Biological Toxins</vt:lpstr>
      <vt:lpstr>Deliberate Contamination of Food</vt:lpstr>
      <vt:lpstr>Deliberate Contamination of Food</vt:lpstr>
      <vt:lpstr>Responding to a Foodborne-Illness Outbreak</vt:lpstr>
      <vt:lpstr>Responding to a Foodborne-Illness Outbreak</vt:lpstr>
      <vt:lpstr>Responding to a Foodborne-Illness Outbreak</vt:lpstr>
      <vt:lpstr>PowerPoint Presentation</vt:lpstr>
      <vt:lpstr>How Food Handlers Can Contaminate Food</vt:lpstr>
      <vt:lpstr>Managing a Personal Hygiene Program</vt:lpstr>
      <vt:lpstr>Infected Wounds or Cuts</vt:lpstr>
      <vt:lpstr>Single-Use Gloves</vt:lpstr>
      <vt:lpstr>Single-Use Gloves</vt:lpstr>
      <vt:lpstr>Bare-Hand Contact with Ready-to-Eat Food</vt:lpstr>
      <vt:lpstr>Handling Staff Illnesses</vt:lpstr>
      <vt:lpstr>Handling Staff Illnesses</vt:lpstr>
      <vt:lpstr>Handling Staff Illnesses</vt:lpstr>
      <vt:lpstr>Handling Staff Illnesses</vt:lpstr>
      <vt:lpstr>PowerPoint Presentation</vt:lpstr>
      <vt:lpstr>The Flow of Food</vt:lpstr>
      <vt:lpstr>Preventing Cross-Contamination</vt:lpstr>
      <vt:lpstr>Preventing Cross-Contamination</vt:lpstr>
      <vt:lpstr>Preventing Time-Temperature Abuse</vt:lpstr>
      <vt:lpstr>Preventing Time-Temperature Abuse</vt:lpstr>
      <vt:lpstr>Monitoring Time and Temperature</vt:lpstr>
      <vt:lpstr>Monitoring Time and Temperature</vt:lpstr>
      <vt:lpstr>Monitoring Time and Temperature</vt:lpstr>
      <vt:lpstr>Monitoring Time and Temperature</vt:lpstr>
      <vt:lpstr>General Thermometer Guidelines</vt:lpstr>
      <vt:lpstr>General Thermometer Guidelines</vt:lpstr>
      <vt:lpstr>PowerPoint Presentation</vt:lpstr>
      <vt:lpstr>PowerPoint Presentation</vt:lpstr>
      <vt:lpstr>Receiving and Inspecting</vt:lpstr>
      <vt:lpstr>Receiving and Inspecting</vt:lpstr>
      <vt:lpstr>PowerPoint Presentation</vt:lpstr>
      <vt:lpstr>Receiving and Inspecting</vt:lpstr>
      <vt:lpstr>Receiving and Inspecting</vt:lpstr>
      <vt:lpstr>Receiving and Inspecting</vt:lpstr>
      <vt:lpstr>Receiving and Inspecting</vt:lpstr>
      <vt:lpstr>PowerPoint Presentation</vt:lpstr>
      <vt:lpstr>Storage</vt:lpstr>
      <vt:lpstr>Storage</vt:lpstr>
      <vt:lpstr>Storage</vt:lpstr>
      <vt:lpstr>Storage</vt:lpstr>
      <vt:lpstr>Storage</vt:lpstr>
      <vt:lpstr>Storage</vt:lpstr>
      <vt:lpstr>Storage</vt:lpstr>
      <vt:lpstr>Storage</vt:lpstr>
      <vt:lpstr>Storage</vt:lpstr>
      <vt:lpstr>Storage</vt:lpstr>
      <vt:lpstr>PowerPoint Presentation</vt:lpstr>
      <vt:lpstr>General Preparation Practices</vt:lpstr>
      <vt:lpstr>General Preparation Practices</vt:lpstr>
      <vt:lpstr>General Preparation Practices</vt:lpstr>
      <vt:lpstr>Prepping Specific Food</vt:lpstr>
      <vt:lpstr>Prepping Specific Food</vt:lpstr>
      <vt:lpstr>Prepping Specific Food</vt:lpstr>
      <vt:lpstr>Preparation Practices That Have Special Requirements</vt:lpstr>
      <vt:lpstr>Preparation Practices</vt:lpstr>
      <vt:lpstr>Cooking Requirements for Specific Food</vt:lpstr>
      <vt:lpstr>Cooking Requirements for Specific Food</vt:lpstr>
      <vt:lpstr>Cooking Requirements for Specific Food</vt:lpstr>
      <vt:lpstr>Cooking Requirements for Specific Food</vt:lpstr>
      <vt:lpstr>Cooking Requirements for Specific Food</vt:lpstr>
      <vt:lpstr>Partial Cooking During Preparation</vt:lpstr>
      <vt:lpstr>Consumer Advisories</vt:lpstr>
      <vt:lpstr>Consumer Advisories</vt:lpstr>
      <vt:lpstr>Operations That Mainly Serve High-Risk Populations</vt:lpstr>
      <vt:lpstr>Storing Food for Further Cooling</vt:lpstr>
      <vt:lpstr>Reheating Food</vt:lpstr>
      <vt:lpstr>PowerPoint Presentation</vt:lpstr>
      <vt:lpstr>Holding Food Without Temperature Control</vt:lpstr>
      <vt:lpstr>Holding Food Without Temperature Control</vt:lpstr>
      <vt:lpstr>Preset Tableware</vt:lpstr>
      <vt:lpstr>Re-serving Food</vt:lpstr>
      <vt:lpstr>Labeling Bulk Food in Self-Service Areas</vt:lpstr>
      <vt:lpstr>Labeling Bulk Food in Self-Service Areas</vt:lpstr>
      <vt:lpstr>Off-Site Service</vt:lpstr>
      <vt:lpstr>Off-Site Service</vt:lpstr>
      <vt:lpstr>Vending Machines</vt:lpstr>
      <vt:lpstr>PowerPoint Presentation</vt:lpstr>
      <vt:lpstr>Food Safety Management Systems</vt:lpstr>
      <vt:lpstr>Food Safety Programs</vt:lpstr>
      <vt:lpstr>Food Safety Programs</vt:lpstr>
      <vt:lpstr>Active Managerial Control</vt:lpstr>
      <vt:lpstr>Active Managerial Control</vt:lpstr>
      <vt:lpstr>Active Managerial Control</vt:lpstr>
      <vt:lpstr>HACCP</vt:lpstr>
      <vt:lpstr>HACCP</vt:lpstr>
      <vt:lpstr>The 7 HACCP Principles</vt:lpstr>
      <vt:lpstr>The 7 HACCP Principles</vt:lpstr>
      <vt:lpstr>The 7 HACCP Principles</vt:lpstr>
      <vt:lpstr>The 7 HACCP Principles</vt:lpstr>
      <vt:lpstr>The 7 HACCP Principles</vt:lpstr>
      <vt:lpstr>The 7 HACCP Principles</vt:lpstr>
      <vt:lpstr>The 7 HACCP Principles</vt:lpstr>
      <vt:lpstr>The 7 HACCP Principles</vt:lpstr>
      <vt:lpstr>HACCP</vt:lpstr>
      <vt:lpstr>HACCP</vt:lpstr>
      <vt:lpstr>PowerPoint Presentation</vt:lpstr>
      <vt:lpstr>Installing and Maintaining Equipment</vt:lpstr>
      <vt:lpstr>Dishwashing Machines</vt:lpstr>
      <vt:lpstr>Garbage</vt:lpstr>
      <vt:lpstr>Emergencies That Affect the Facility</vt:lpstr>
      <vt:lpstr>Emergencies That Affect the Facility</vt:lpstr>
      <vt:lpstr>PowerPoint Presentation</vt:lpstr>
      <vt:lpstr>Guidelines for the Effective Use of Sanitizers</vt:lpstr>
      <vt:lpstr>PowerPoint Presentation</vt:lpstr>
      <vt:lpstr>How and When to Clean and Sanitize</vt:lpstr>
      <vt:lpstr>How and When to Clean and Sanitize</vt:lpstr>
      <vt:lpstr>How and When to Clean and Sanitize</vt:lpstr>
      <vt:lpstr>How and When to Clean and Sanitize</vt:lpstr>
      <vt:lpstr>Manual Dishwashing</vt:lpstr>
      <vt:lpstr>Cleaning and Sanitizing in the Operation</vt:lpstr>
      <vt:lpstr>Cleaning and Sanitizing in the Operation</vt:lpstr>
      <vt:lpstr>Cleaning and Sanitizing in the Operation</vt:lpstr>
      <vt:lpstr>Cleaning and Sanitizing in the Operation</vt:lpstr>
    </vt:vector>
  </TitlesOfParts>
  <Compa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Melissa Garvey</cp:lastModifiedBy>
  <cp:revision>2360</cp:revision>
  <cp:lastPrinted>2012-03-16T18:45:25Z</cp:lastPrinted>
  <dcterms:created xsi:type="dcterms:W3CDTF">2006-02-24T04:29:02Z</dcterms:created>
  <dcterms:modified xsi:type="dcterms:W3CDTF">2012-07-12T18:40:38Z</dcterms:modified>
</cp:coreProperties>
</file>